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 name="Shape 53"/>
        <p:cNvGrpSpPr/>
        <p:nvPr/>
      </p:nvGrpSpPr>
      <p:grpSpPr>
        <a:xfrm>
          <a:off x="0" y="0"/>
          <a:ext cx="0" cy="0"/>
          <a:chOff x="0" y="0"/>
          <a:chExt cx="0" cy="0"/>
        </a:xfrm>
      </p:grpSpPr>
      <p:sp>
        <p:nvSpPr>
          <p:cNvPr id="54" name="Shape 5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5" name="Shape 5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4" name="Shape 1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9" name="Shape 12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4" name="Shape 13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1" name="Shape 14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7" name="Shape 14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3" name="Shape 16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9" name="Shape 16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5" name="Shape 17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1" name="Shape 18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1" name="Shape 6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9" name="Shape 18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5" name="Shape 19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3" name="Shape 20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9" name="Shape 20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5" name="Shape 21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1" name="Shape 22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7" name="Shape 22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8" name="Shape 23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6" name="Shape 24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2" name="Shape 25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 name="Shape 6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7" name="Shape 25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3" name="Shape 26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1" name="Shape 27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7" name="Shape 2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3" name="Shape 28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9" name="Shape 28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4" name="Shape 29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0" name="Shape 30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6" name="Shape 30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3" name="Shape 31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4" name="Shape 7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0" name="Shape 32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6" name="Shape 32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3" name="Shape 33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0" name="Shape 34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6" name="Shape 34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3" name="Shape 35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0" name="Shape 36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5" name="Shape 36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0" name="Shape 37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6" name="Shape 37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6" name="Shape 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2" name="Shape 38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90" name="Shape 39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96" name="Shape 39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1" name="Shape 40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7" name="Shape 40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2" name="Shape 412"/>
        <p:cNvGrpSpPr/>
        <p:nvPr/>
      </p:nvGrpSpPr>
      <p:grpSpPr>
        <a:xfrm>
          <a:off x="0" y="0"/>
          <a:ext cx="0" cy="0"/>
          <a:chOff x="0" y="0"/>
          <a:chExt cx="0" cy="0"/>
        </a:xfrm>
      </p:grpSpPr>
      <p:sp>
        <p:nvSpPr>
          <p:cNvPr id="413" name="Shape 4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14" name="Shape 41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20" name="Shape 42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5" name="Shape 425"/>
        <p:cNvGrpSpPr/>
        <p:nvPr/>
      </p:nvGrpSpPr>
      <p:grpSpPr>
        <a:xfrm>
          <a:off x="0" y="0"/>
          <a:ext cx="0" cy="0"/>
          <a:chOff x="0" y="0"/>
          <a:chExt cx="0" cy="0"/>
        </a:xfrm>
      </p:grpSpPr>
      <p:sp>
        <p:nvSpPr>
          <p:cNvPr id="426" name="Shape 4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27" name="Shape 42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34" name="Shape 43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40" name="Shape 44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4" name="Shape 9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46" name="Shape 44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9" name="Shape 449"/>
        <p:cNvGrpSpPr/>
        <p:nvPr/>
      </p:nvGrpSpPr>
      <p:grpSpPr>
        <a:xfrm>
          <a:off x="0" y="0"/>
          <a:ext cx="0" cy="0"/>
          <a:chOff x="0" y="0"/>
          <a:chExt cx="0" cy="0"/>
        </a:xfrm>
      </p:grpSpPr>
      <p:sp>
        <p:nvSpPr>
          <p:cNvPr id="450" name="Shape 4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1" name="Shape 45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5" name="Shape 455"/>
        <p:cNvGrpSpPr/>
        <p:nvPr/>
      </p:nvGrpSpPr>
      <p:grpSpPr>
        <a:xfrm>
          <a:off x="0" y="0"/>
          <a:ext cx="0" cy="0"/>
          <a:chOff x="0" y="0"/>
          <a:chExt cx="0" cy="0"/>
        </a:xfrm>
      </p:grpSpPr>
      <p:sp>
        <p:nvSpPr>
          <p:cNvPr id="456" name="Shape 4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7" name="Shape 4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62" name="Shape 46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6" name="Shape 466"/>
        <p:cNvGrpSpPr/>
        <p:nvPr/>
      </p:nvGrpSpPr>
      <p:grpSpPr>
        <a:xfrm>
          <a:off x="0" y="0"/>
          <a:ext cx="0" cy="0"/>
          <a:chOff x="0" y="0"/>
          <a:chExt cx="0" cy="0"/>
        </a:xfrm>
      </p:grpSpPr>
      <p:sp>
        <p:nvSpPr>
          <p:cNvPr id="467" name="Shape 4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68" name="Shape 46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74" name="Shape 47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80" name="Shape 48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87" name="Shape 48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2" name="Shape 492"/>
        <p:cNvGrpSpPr/>
        <p:nvPr/>
      </p:nvGrpSpPr>
      <p:grpSpPr>
        <a:xfrm>
          <a:off x="0" y="0"/>
          <a:ext cx="0" cy="0"/>
          <a:chOff x="0" y="0"/>
          <a:chExt cx="0" cy="0"/>
        </a:xfrm>
      </p:grpSpPr>
      <p:sp>
        <p:nvSpPr>
          <p:cNvPr id="493" name="Shape 4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94" name="Shape 49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1" name="Shape 501"/>
        <p:cNvGrpSpPr/>
        <p:nvPr/>
      </p:nvGrpSpPr>
      <p:grpSpPr>
        <a:xfrm>
          <a:off x="0" y="0"/>
          <a:ext cx="0" cy="0"/>
          <a:chOff x="0" y="0"/>
          <a:chExt cx="0" cy="0"/>
        </a:xfrm>
      </p:grpSpPr>
      <p:sp>
        <p:nvSpPr>
          <p:cNvPr id="502" name="Shape 5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03" name="Shape 50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2" name="Shape 10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7" name="Shape 507"/>
        <p:cNvGrpSpPr/>
        <p:nvPr/>
      </p:nvGrpSpPr>
      <p:grpSpPr>
        <a:xfrm>
          <a:off x="0" y="0"/>
          <a:ext cx="0" cy="0"/>
          <a:chOff x="0" y="0"/>
          <a:chExt cx="0" cy="0"/>
        </a:xfrm>
      </p:grpSpPr>
      <p:sp>
        <p:nvSpPr>
          <p:cNvPr id="508" name="Shape 5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09" name="Shape 50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2" name="Shape 512"/>
        <p:cNvGrpSpPr/>
        <p:nvPr/>
      </p:nvGrpSpPr>
      <p:grpSpPr>
        <a:xfrm>
          <a:off x="0" y="0"/>
          <a:ext cx="0" cy="0"/>
          <a:chOff x="0" y="0"/>
          <a:chExt cx="0" cy="0"/>
        </a:xfrm>
      </p:grpSpPr>
      <p:sp>
        <p:nvSpPr>
          <p:cNvPr id="513" name="Shape 5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14" name="Shape 51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8" name="Shape 518"/>
        <p:cNvGrpSpPr/>
        <p:nvPr/>
      </p:nvGrpSpPr>
      <p:grpSpPr>
        <a:xfrm>
          <a:off x="0" y="0"/>
          <a:ext cx="0" cy="0"/>
          <a:chOff x="0" y="0"/>
          <a:chExt cx="0" cy="0"/>
        </a:xfrm>
      </p:grpSpPr>
      <p:sp>
        <p:nvSpPr>
          <p:cNvPr id="519" name="Shape 5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0" name="Shape 52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5" name="Shape 525"/>
        <p:cNvGrpSpPr/>
        <p:nvPr/>
      </p:nvGrpSpPr>
      <p:grpSpPr>
        <a:xfrm>
          <a:off x="0" y="0"/>
          <a:ext cx="0" cy="0"/>
          <a:chOff x="0" y="0"/>
          <a:chExt cx="0" cy="0"/>
        </a:xfrm>
      </p:grpSpPr>
      <p:sp>
        <p:nvSpPr>
          <p:cNvPr id="526" name="Shape 5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7" name="Shape 52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2" name="Shape 532"/>
        <p:cNvGrpSpPr/>
        <p:nvPr/>
      </p:nvGrpSpPr>
      <p:grpSpPr>
        <a:xfrm>
          <a:off x="0" y="0"/>
          <a:ext cx="0" cy="0"/>
          <a:chOff x="0" y="0"/>
          <a:chExt cx="0" cy="0"/>
        </a:xfrm>
      </p:grpSpPr>
      <p:sp>
        <p:nvSpPr>
          <p:cNvPr id="533" name="Shape 5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34" name="Shape 53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9" name="Shape 539"/>
        <p:cNvGrpSpPr/>
        <p:nvPr/>
      </p:nvGrpSpPr>
      <p:grpSpPr>
        <a:xfrm>
          <a:off x="0" y="0"/>
          <a:ext cx="0" cy="0"/>
          <a:chOff x="0" y="0"/>
          <a:chExt cx="0" cy="0"/>
        </a:xfrm>
      </p:grpSpPr>
      <p:sp>
        <p:nvSpPr>
          <p:cNvPr id="540" name="Shape 5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41" name="Shape 54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5" name="Shape 545"/>
        <p:cNvGrpSpPr/>
        <p:nvPr/>
      </p:nvGrpSpPr>
      <p:grpSpPr>
        <a:xfrm>
          <a:off x="0" y="0"/>
          <a:ext cx="0" cy="0"/>
          <a:chOff x="0" y="0"/>
          <a:chExt cx="0" cy="0"/>
        </a:xfrm>
      </p:grpSpPr>
      <p:sp>
        <p:nvSpPr>
          <p:cNvPr id="546" name="Shape 5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47" name="Shape 54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2" name="Shape 552"/>
        <p:cNvGrpSpPr/>
        <p:nvPr/>
      </p:nvGrpSpPr>
      <p:grpSpPr>
        <a:xfrm>
          <a:off x="0" y="0"/>
          <a:ext cx="0" cy="0"/>
          <a:chOff x="0" y="0"/>
          <a:chExt cx="0" cy="0"/>
        </a:xfrm>
      </p:grpSpPr>
      <p:sp>
        <p:nvSpPr>
          <p:cNvPr id="553" name="Shape 5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54" name="Shape 55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9" name="Shape 559"/>
        <p:cNvGrpSpPr/>
        <p:nvPr/>
      </p:nvGrpSpPr>
      <p:grpSpPr>
        <a:xfrm>
          <a:off x="0" y="0"/>
          <a:ext cx="0" cy="0"/>
          <a:chOff x="0" y="0"/>
          <a:chExt cx="0" cy="0"/>
        </a:xfrm>
      </p:grpSpPr>
      <p:sp>
        <p:nvSpPr>
          <p:cNvPr id="560" name="Shape 5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61" name="Shape 56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6" name="Shape 566"/>
        <p:cNvGrpSpPr/>
        <p:nvPr/>
      </p:nvGrpSpPr>
      <p:grpSpPr>
        <a:xfrm>
          <a:off x="0" y="0"/>
          <a:ext cx="0" cy="0"/>
          <a:chOff x="0" y="0"/>
          <a:chExt cx="0" cy="0"/>
        </a:xfrm>
      </p:grpSpPr>
      <p:sp>
        <p:nvSpPr>
          <p:cNvPr id="567" name="Shape 5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68" name="Shape 56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8" name="Shape 1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3" name="Shape 573"/>
        <p:cNvGrpSpPr/>
        <p:nvPr/>
      </p:nvGrpSpPr>
      <p:grpSpPr>
        <a:xfrm>
          <a:off x="0" y="0"/>
          <a:ext cx="0" cy="0"/>
          <a:chOff x="0" y="0"/>
          <a:chExt cx="0" cy="0"/>
        </a:xfrm>
      </p:grpSpPr>
      <p:sp>
        <p:nvSpPr>
          <p:cNvPr id="574" name="Shape 5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75" name="Shape 5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5" name="Shape 1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type="ctrTitle"/>
          </p:nvPr>
        </p:nvSpPr>
        <p:spPr>
          <a:xfrm>
            <a:off x="311708" y="744575"/>
            <a:ext cx="8520599" cy="2052599"/>
          </a:xfrm>
          <a:prstGeom prst="rect">
            <a:avLst/>
          </a:prstGeom>
        </p:spPr>
        <p:txBody>
          <a:bodyPr anchorCtr="0" anchor="b" bIns="91425" lIns="91425" rIns="91425" tIns="91425"/>
          <a:lstStyle>
            <a:lvl1pPr algn="ctr">
              <a:spcBef>
                <a:spcPts val="0"/>
              </a:spcBef>
              <a:buSzPct val="100000"/>
              <a:defRPr sz="5200"/>
            </a:lvl1pPr>
            <a:lvl2pPr algn="ctr">
              <a:spcBef>
                <a:spcPts val="0"/>
              </a:spcBef>
              <a:buSzPct val="100000"/>
              <a:defRPr sz="5200"/>
            </a:lvl2pPr>
            <a:lvl3pPr algn="ctr">
              <a:spcBef>
                <a:spcPts val="0"/>
              </a:spcBef>
              <a:buSzPct val="100000"/>
              <a:defRPr sz="5200"/>
            </a:lvl3pPr>
            <a:lvl4pPr algn="ctr">
              <a:spcBef>
                <a:spcPts val="0"/>
              </a:spcBef>
              <a:buSzPct val="100000"/>
              <a:defRPr sz="5200"/>
            </a:lvl4pPr>
            <a:lvl5pPr algn="ctr">
              <a:spcBef>
                <a:spcPts val="0"/>
              </a:spcBef>
              <a:buSzPct val="100000"/>
              <a:defRPr sz="5200"/>
            </a:lvl5pPr>
            <a:lvl6pPr algn="ctr">
              <a:spcBef>
                <a:spcPts val="0"/>
              </a:spcBef>
              <a:buSzPct val="100000"/>
              <a:defRPr sz="5200"/>
            </a:lvl6pPr>
            <a:lvl7pPr algn="ctr">
              <a:spcBef>
                <a:spcPts val="0"/>
              </a:spcBef>
              <a:buSzPct val="100000"/>
              <a:defRPr sz="5200"/>
            </a:lvl7pPr>
            <a:lvl8pPr algn="ctr">
              <a:spcBef>
                <a:spcPts val="0"/>
              </a:spcBef>
              <a:buSzPct val="100000"/>
              <a:defRPr sz="5200"/>
            </a:lvl8pPr>
            <a:lvl9pPr algn="ctr">
              <a:spcBef>
                <a:spcPts val="0"/>
              </a:spcBef>
              <a:buSzPct val="100000"/>
              <a:defRPr sz="5200"/>
            </a:lvl9pPr>
          </a:lstStyle>
          <a:p/>
        </p:txBody>
      </p:sp>
      <p:sp>
        <p:nvSpPr>
          <p:cNvPr id="10" name="Shape 10"/>
          <p:cNvSpPr txBox="1"/>
          <p:nvPr>
            <p:ph idx="1" type="subTitle"/>
          </p:nvPr>
        </p:nvSpPr>
        <p:spPr>
          <a:xfrm>
            <a:off x="311700" y="2834125"/>
            <a:ext cx="8520599" cy="792600"/>
          </a:xfrm>
          <a:prstGeom prst="rect">
            <a:avLst/>
          </a:prstGeom>
        </p:spPr>
        <p:txBody>
          <a:bodyPr anchorCtr="0" anchor="t" bIns="91425" lIns="91425" rIns="91425" tIns="91425"/>
          <a:lstStyle>
            <a:lvl1pPr algn="ctr">
              <a:lnSpc>
                <a:spcPct val="100000"/>
              </a:lnSpc>
              <a:spcBef>
                <a:spcPts val="0"/>
              </a:spcBef>
              <a:spcAft>
                <a:spcPts val="0"/>
              </a:spcAft>
              <a:buSzPct val="100000"/>
              <a:buNone/>
              <a:defRPr sz="2800"/>
            </a:lvl1pPr>
            <a:lvl2pPr algn="ctr">
              <a:lnSpc>
                <a:spcPct val="100000"/>
              </a:lnSpc>
              <a:spcBef>
                <a:spcPts val="0"/>
              </a:spcBef>
              <a:spcAft>
                <a:spcPts val="0"/>
              </a:spcAft>
              <a:buSzPct val="100000"/>
              <a:buNone/>
              <a:defRPr sz="2800"/>
            </a:lvl2pPr>
            <a:lvl3pPr algn="ctr">
              <a:lnSpc>
                <a:spcPct val="100000"/>
              </a:lnSpc>
              <a:spcBef>
                <a:spcPts val="0"/>
              </a:spcBef>
              <a:spcAft>
                <a:spcPts val="0"/>
              </a:spcAft>
              <a:buSzPct val="100000"/>
              <a:buNone/>
              <a:defRPr sz="2800"/>
            </a:lvl3pPr>
            <a:lvl4pPr algn="ctr">
              <a:lnSpc>
                <a:spcPct val="100000"/>
              </a:lnSpc>
              <a:spcBef>
                <a:spcPts val="0"/>
              </a:spcBef>
              <a:spcAft>
                <a:spcPts val="0"/>
              </a:spcAft>
              <a:buSzPct val="100000"/>
              <a:buNone/>
              <a:defRPr sz="2800"/>
            </a:lvl4pPr>
            <a:lvl5pPr algn="ctr">
              <a:lnSpc>
                <a:spcPct val="100000"/>
              </a:lnSpc>
              <a:spcBef>
                <a:spcPts val="0"/>
              </a:spcBef>
              <a:spcAft>
                <a:spcPts val="0"/>
              </a:spcAft>
              <a:buSzPct val="100000"/>
              <a:buNone/>
              <a:defRPr sz="2800"/>
            </a:lvl5pPr>
            <a:lvl6pPr algn="ctr">
              <a:lnSpc>
                <a:spcPct val="100000"/>
              </a:lnSpc>
              <a:spcBef>
                <a:spcPts val="0"/>
              </a:spcBef>
              <a:spcAft>
                <a:spcPts val="0"/>
              </a:spcAft>
              <a:buSzPct val="100000"/>
              <a:buNone/>
              <a:defRPr sz="2800"/>
            </a:lvl6pPr>
            <a:lvl7pPr algn="ctr">
              <a:lnSpc>
                <a:spcPct val="100000"/>
              </a:lnSpc>
              <a:spcBef>
                <a:spcPts val="0"/>
              </a:spcBef>
              <a:spcAft>
                <a:spcPts val="0"/>
              </a:spcAft>
              <a:buSzPct val="100000"/>
              <a:buNone/>
              <a:defRPr sz="2800"/>
            </a:lvl7pPr>
            <a:lvl8pPr algn="ctr">
              <a:lnSpc>
                <a:spcPct val="100000"/>
              </a:lnSpc>
              <a:spcBef>
                <a:spcPts val="0"/>
              </a:spcBef>
              <a:spcAft>
                <a:spcPts val="0"/>
              </a:spcAft>
              <a:buSzPct val="100000"/>
              <a:buNone/>
              <a:defRPr sz="2800"/>
            </a:lvl8pPr>
            <a:lvl9pPr algn="ctr">
              <a:lnSpc>
                <a:spcPct val="100000"/>
              </a:lnSpc>
              <a:spcBef>
                <a:spcPts val="0"/>
              </a:spcBef>
              <a:spcAft>
                <a:spcPts val="0"/>
              </a:spcAft>
              <a:buSzPct val="100000"/>
              <a:buNone/>
              <a:defRPr sz="2800"/>
            </a:lvl9pPr>
          </a:lstStyle>
          <a:p/>
        </p:txBody>
      </p:sp>
      <p:sp>
        <p:nvSpPr>
          <p:cNvPr id="11" name="Shape 11"/>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3" name="Shape 43"/>
        <p:cNvGrpSpPr/>
        <p:nvPr/>
      </p:nvGrpSpPr>
      <p:grpSpPr>
        <a:xfrm>
          <a:off x="0" y="0"/>
          <a:ext cx="0" cy="0"/>
          <a:chOff x="0" y="0"/>
          <a:chExt cx="0" cy="0"/>
        </a:xfrm>
      </p:grpSpPr>
      <p:sp>
        <p:nvSpPr>
          <p:cNvPr id="44" name="Shape 44"/>
          <p:cNvSpPr txBox="1"/>
          <p:nvPr>
            <p:ph type="title"/>
          </p:nvPr>
        </p:nvSpPr>
        <p:spPr>
          <a:xfrm>
            <a:off x="311700" y="1106125"/>
            <a:ext cx="8520599" cy="1963500"/>
          </a:xfrm>
          <a:prstGeom prst="rect">
            <a:avLst/>
          </a:prstGeom>
        </p:spPr>
        <p:txBody>
          <a:bodyPr anchorCtr="0" anchor="b" bIns="91425" lIns="91425" rIns="91425" tIns="91425"/>
          <a:lstStyle>
            <a:lvl1pPr algn="ctr">
              <a:spcBef>
                <a:spcPts val="0"/>
              </a:spcBef>
              <a:buSzPct val="100000"/>
              <a:defRPr sz="12000"/>
            </a:lvl1pPr>
            <a:lvl2pPr algn="ctr">
              <a:spcBef>
                <a:spcPts val="0"/>
              </a:spcBef>
              <a:buSzPct val="100000"/>
              <a:defRPr sz="12000"/>
            </a:lvl2pPr>
            <a:lvl3pPr algn="ctr">
              <a:spcBef>
                <a:spcPts val="0"/>
              </a:spcBef>
              <a:buSzPct val="100000"/>
              <a:defRPr sz="12000"/>
            </a:lvl3pPr>
            <a:lvl4pPr algn="ctr">
              <a:spcBef>
                <a:spcPts val="0"/>
              </a:spcBef>
              <a:buSzPct val="100000"/>
              <a:defRPr sz="12000"/>
            </a:lvl4pPr>
            <a:lvl5pPr algn="ctr">
              <a:spcBef>
                <a:spcPts val="0"/>
              </a:spcBef>
              <a:buSzPct val="100000"/>
              <a:defRPr sz="12000"/>
            </a:lvl5pPr>
            <a:lvl6pPr algn="ctr">
              <a:spcBef>
                <a:spcPts val="0"/>
              </a:spcBef>
              <a:buSzPct val="100000"/>
              <a:defRPr sz="12000"/>
            </a:lvl6pPr>
            <a:lvl7pPr algn="ctr">
              <a:spcBef>
                <a:spcPts val="0"/>
              </a:spcBef>
              <a:buSzPct val="100000"/>
              <a:defRPr sz="12000"/>
            </a:lvl7pPr>
            <a:lvl8pPr algn="ctr">
              <a:spcBef>
                <a:spcPts val="0"/>
              </a:spcBef>
              <a:buSzPct val="100000"/>
              <a:defRPr sz="12000"/>
            </a:lvl8pPr>
            <a:lvl9pPr algn="ctr">
              <a:spcBef>
                <a:spcPts val="0"/>
              </a:spcBef>
              <a:buSzPct val="100000"/>
              <a:defRPr sz="12000"/>
            </a:lvl9pPr>
          </a:lstStyle>
          <a:p/>
        </p:txBody>
      </p:sp>
      <p:sp>
        <p:nvSpPr>
          <p:cNvPr id="45" name="Shape 45"/>
          <p:cNvSpPr txBox="1"/>
          <p:nvPr>
            <p:ph idx="1" type="body"/>
          </p:nvPr>
        </p:nvSpPr>
        <p:spPr>
          <a:xfrm>
            <a:off x="311700" y="3152225"/>
            <a:ext cx="8520599" cy="1300800"/>
          </a:xfrm>
          <a:prstGeom prst="rect">
            <a:avLst/>
          </a:prstGeom>
        </p:spPr>
        <p:txBody>
          <a:bodyPr anchorCtr="0" anchor="t" bIns="91425" lIns="91425" rIns="91425" tIns="91425"/>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p:txBody>
      </p:sp>
      <p:sp>
        <p:nvSpPr>
          <p:cNvPr id="46" name="Shape 46"/>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7" name="Shape 47"/>
        <p:cNvGrpSpPr/>
        <p:nvPr/>
      </p:nvGrpSpPr>
      <p:grpSpPr>
        <a:xfrm>
          <a:off x="0" y="0"/>
          <a:ext cx="0" cy="0"/>
          <a:chOff x="0" y="0"/>
          <a:chExt cx="0" cy="0"/>
        </a:xfrm>
      </p:grpSpPr>
      <p:sp>
        <p:nvSpPr>
          <p:cNvPr id="48" name="Shape 48"/>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title">
    <p:spTree>
      <p:nvGrpSpPr>
        <p:cNvPr id="12" name="Shape 12"/>
        <p:cNvGrpSpPr/>
        <p:nvPr/>
      </p:nvGrpSpPr>
      <p:grpSpPr>
        <a:xfrm>
          <a:off x="0" y="0"/>
          <a:ext cx="0" cy="0"/>
          <a:chOff x="0" y="0"/>
          <a:chExt cx="0" cy="0"/>
        </a:xfrm>
      </p:grpSpPr>
      <p:sp>
        <p:nvSpPr>
          <p:cNvPr id="13" name="Shape 13"/>
          <p:cNvSpPr txBox="1"/>
          <p:nvPr>
            <p:ph type="title"/>
          </p:nvPr>
        </p:nvSpPr>
        <p:spPr>
          <a:xfrm>
            <a:off x="311700" y="2150850"/>
            <a:ext cx="8520599" cy="841800"/>
          </a:xfrm>
          <a:prstGeom prst="rect">
            <a:avLst/>
          </a:prstGeom>
        </p:spPr>
        <p:txBody>
          <a:bodyPr anchorCtr="0" anchor="ctr" bIns="91425" lIns="91425" rIns="91425" tIns="91425"/>
          <a:lstStyle>
            <a:lvl1pPr algn="ctr">
              <a:spcBef>
                <a:spcPts val="0"/>
              </a:spcBef>
              <a:buSzPct val="100000"/>
              <a:defRPr sz="3600"/>
            </a:lvl1pPr>
            <a:lvl2pPr algn="ctr">
              <a:spcBef>
                <a:spcPts val="0"/>
              </a:spcBef>
              <a:buSzPct val="100000"/>
              <a:defRPr sz="3600"/>
            </a:lvl2pPr>
            <a:lvl3pPr algn="ctr">
              <a:spcBef>
                <a:spcPts val="0"/>
              </a:spcBef>
              <a:buSzPct val="100000"/>
              <a:defRPr sz="3600"/>
            </a:lvl3pPr>
            <a:lvl4pPr algn="ctr">
              <a:spcBef>
                <a:spcPts val="0"/>
              </a:spcBef>
              <a:buSzPct val="100000"/>
              <a:defRPr sz="3600"/>
            </a:lvl4pPr>
            <a:lvl5pPr algn="ctr">
              <a:spcBef>
                <a:spcPts val="0"/>
              </a:spcBef>
              <a:buSzPct val="100000"/>
              <a:defRPr sz="3600"/>
            </a:lvl5pPr>
            <a:lvl6pPr algn="ctr">
              <a:spcBef>
                <a:spcPts val="0"/>
              </a:spcBef>
              <a:buSzPct val="100000"/>
              <a:defRPr sz="3600"/>
            </a:lvl6pPr>
            <a:lvl7pPr algn="ctr">
              <a:spcBef>
                <a:spcPts val="0"/>
              </a:spcBef>
              <a:buSzPct val="100000"/>
              <a:defRPr sz="3600"/>
            </a:lvl7pPr>
            <a:lvl8pPr algn="ctr">
              <a:spcBef>
                <a:spcPts val="0"/>
              </a:spcBef>
              <a:buSzPct val="100000"/>
              <a:defRPr sz="3600"/>
            </a:lvl8pPr>
            <a:lvl9pPr algn="ctr">
              <a:spcBef>
                <a:spcPts val="0"/>
              </a:spcBef>
              <a:buSzPct val="100000"/>
              <a:defRPr sz="3600"/>
            </a:lvl9pPr>
          </a:lstStyle>
          <a:p/>
        </p:txBody>
      </p:sp>
      <p:sp>
        <p:nvSpPr>
          <p:cNvPr id="14" name="Shape 14"/>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5" name="Shape 15"/>
        <p:cNvGrpSpPr/>
        <p:nvPr/>
      </p:nvGrpSpPr>
      <p:grpSpPr>
        <a:xfrm>
          <a:off x="0" y="0"/>
          <a:ext cx="0" cy="0"/>
          <a:chOff x="0" y="0"/>
          <a:chExt cx="0" cy="0"/>
        </a:xfrm>
      </p:grpSpPr>
      <p:sp>
        <p:nvSpPr>
          <p:cNvPr id="16" name="Shape 16"/>
          <p:cNvSpPr txBox="1"/>
          <p:nvPr>
            <p:ph type="title"/>
          </p:nvPr>
        </p:nvSpPr>
        <p:spPr>
          <a:xfrm>
            <a:off x="311700" y="445025"/>
            <a:ext cx="8520599" cy="572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7" name="Shape 17"/>
          <p:cNvSpPr txBox="1"/>
          <p:nvPr>
            <p:ph idx="1" type="body"/>
          </p:nvPr>
        </p:nvSpPr>
        <p:spPr>
          <a:xfrm>
            <a:off x="311700" y="1152475"/>
            <a:ext cx="8520599" cy="34164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8" name="Shape 18"/>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9" name="Shape 19"/>
        <p:cNvGrpSpPr/>
        <p:nvPr/>
      </p:nvGrpSpPr>
      <p:grpSpPr>
        <a:xfrm>
          <a:off x="0" y="0"/>
          <a:ext cx="0" cy="0"/>
          <a:chOff x="0" y="0"/>
          <a:chExt cx="0" cy="0"/>
        </a:xfrm>
      </p:grpSpPr>
      <p:sp>
        <p:nvSpPr>
          <p:cNvPr id="20" name="Shape 20"/>
          <p:cNvSpPr txBox="1"/>
          <p:nvPr>
            <p:ph type="title"/>
          </p:nvPr>
        </p:nvSpPr>
        <p:spPr>
          <a:xfrm>
            <a:off x="311700" y="445025"/>
            <a:ext cx="8520599" cy="572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1" name="Shape 21"/>
          <p:cNvSpPr txBox="1"/>
          <p:nvPr>
            <p:ph idx="1" type="body"/>
          </p:nvPr>
        </p:nvSpPr>
        <p:spPr>
          <a:xfrm>
            <a:off x="311700" y="1152475"/>
            <a:ext cx="3999899" cy="3416400"/>
          </a:xfrm>
          <a:prstGeom prst="rect">
            <a:avLst/>
          </a:prstGeom>
        </p:spPr>
        <p:txBody>
          <a:bodyPr anchorCtr="0" anchor="t" bIns="91425" lIns="91425" rIns="91425" tIns="91425"/>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p:txBody>
      </p:sp>
      <p:sp>
        <p:nvSpPr>
          <p:cNvPr id="22" name="Shape 22"/>
          <p:cNvSpPr txBox="1"/>
          <p:nvPr>
            <p:ph idx="2" type="body"/>
          </p:nvPr>
        </p:nvSpPr>
        <p:spPr>
          <a:xfrm>
            <a:off x="4832400" y="1152475"/>
            <a:ext cx="3999899" cy="3416400"/>
          </a:xfrm>
          <a:prstGeom prst="rect">
            <a:avLst/>
          </a:prstGeom>
        </p:spPr>
        <p:txBody>
          <a:bodyPr anchorCtr="0" anchor="t" bIns="91425" lIns="91425" rIns="91425" tIns="91425"/>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p:txBody>
      </p:sp>
      <p:sp>
        <p:nvSpPr>
          <p:cNvPr id="23" name="Shape 23"/>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599" cy="572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6" name="Shape 26"/>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7" name="Shape 27"/>
        <p:cNvGrpSpPr/>
        <p:nvPr/>
      </p:nvGrpSpPr>
      <p:grpSpPr>
        <a:xfrm>
          <a:off x="0" y="0"/>
          <a:ext cx="0" cy="0"/>
          <a:chOff x="0" y="0"/>
          <a:chExt cx="0" cy="0"/>
        </a:xfrm>
      </p:grpSpPr>
      <p:sp>
        <p:nvSpPr>
          <p:cNvPr id="28" name="Shape 28"/>
          <p:cNvSpPr txBox="1"/>
          <p:nvPr>
            <p:ph type="title"/>
          </p:nvPr>
        </p:nvSpPr>
        <p:spPr>
          <a:xfrm>
            <a:off x="311700" y="555600"/>
            <a:ext cx="2807999" cy="755699"/>
          </a:xfrm>
          <a:prstGeom prst="rect">
            <a:avLst/>
          </a:prstGeom>
        </p:spPr>
        <p:txBody>
          <a:bodyPr anchorCtr="0" anchor="b" bIns="91425" lIns="91425" rIns="91425" tIns="91425"/>
          <a:lstStyle>
            <a:lvl1pPr>
              <a:spcBef>
                <a:spcPts val="0"/>
              </a:spcBef>
              <a:buSzPct val="100000"/>
              <a:defRPr sz="2400"/>
            </a:lvl1pPr>
            <a:lvl2pPr>
              <a:spcBef>
                <a:spcPts val="0"/>
              </a:spcBef>
              <a:buSzPct val="100000"/>
              <a:defRPr sz="2400"/>
            </a:lvl2pPr>
            <a:lvl3pPr>
              <a:spcBef>
                <a:spcPts val="0"/>
              </a:spcBef>
              <a:buSzPct val="100000"/>
              <a:defRPr sz="2400"/>
            </a:lvl3pPr>
            <a:lvl4pPr>
              <a:spcBef>
                <a:spcPts val="0"/>
              </a:spcBef>
              <a:buSzPct val="100000"/>
              <a:defRPr sz="2400"/>
            </a:lvl4pPr>
            <a:lvl5pPr>
              <a:spcBef>
                <a:spcPts val="0"/>
              </a:spcBef>
              <a:buSzPct val="100000"/>
              <a:defRPr sz="2400"/>
            </a:lvl5pPr>
            <a:lvl6pPr>
              <a:spcBef>
                <a:spcPts val="0"/>
              </a:spcBef>
              <a:buSzPct val="100000"/>
              <a:defRPr sz="2400"/>
            </a:lvl6pPr>
            <a:lvl7pPr>
              <a:spcBef>
                <a:spcPts val="0"/>
              </a:spcBef>
              <a:buSzPct val="100000"/>
              <a:defRPr sz="2400"/>
            </a:lvl7pPr>
            <a:lvl8pPr>
              <a:spcBef>
                <a:spcPts val="0"/>
              </a:spcBef>
              <a:buSzPct val="100000"/>
              <a:defRPr sz="2400"/>
            </a:lvl8pPr>
            <a:lvl9pPr>
              <a:spcBef>
                <a:spcPts val="0"/>
              </a:spcBef>
              <a:buSzPct val="100000"/>
              <a:defRPr sz="2400"/>
            </a:lvl9pPr>
          </a:lstStyle>
          <a:p/>
        </p:txBody>
      </p:sp>
      <p:sp>
        <p:nvSpPr>
          <p:cNvPr id="29" name="Shape 29"/>
          <p:cNvSpPr txBox="1"/>
          <p:nvPr>
            <p:ph idx="1" type="body"/>
          </p:nvPr>
        </p:nvSpPr>
        <p:spPr>
          <a:xfrm>
            <a:off x="311700" y="1389600"/>
            <a:ext cx="2807999" cy="3179400"/>
          </a:xfrm>
          <a:prstGeom prst="rect">
            <a:avLst/>
          </a:prstGeom>
        </p:spPr>
        <p:txBody>
          <a:bodyPr anchorCtr="0" anchor="t" bIns="91425" lIns="91425" rIns="91425" tIns="91425"/>
          <a:lstStyle>
            <a:lvl1pPr>
              <a:spcBef>
                <a:spcPts val="0"/>
              </a:spcBef>
              <a:buSzPct val="100000"/>
              <a:defRPr sz="12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p:txBody>
      </p:sp>
      <p:sp>
        <p:nvSpPr>
          <p:cNvPr id="30" name="Shape 30"/>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1" name="Shape 31"/>
        <p:cNvGrpSpPr/>
        <p:nvPr/>
      </p:nvGrpSpPr>
      <p:grpSpPr>
        <a:xfrm>
          <a:off x="0" y="0"/>
          <a:ext cx="0" cy="0"/>
          <a:chOff x="0" y="0"/>
          <a:chExt cx="0" cy="0"/>
        </a:xfrm>
      </p:grpSpPr>
      <p:sp>
        <p:nvSpPr>
          <p:cNvPr id="32" name="Shape 32"/>
          <p:cNvSpPr txBox="1"/>
          <p:nvPr>
            <p:ph type="title"/>
          </p:nvPr>
        </p:nvSpPr>
        <p:spPr>
          <a:xfrm>
            <a:off x="490250" y="450150"/>
            <a:ext cx="6367800" cy="4090800"/>
          </a:xfrm>
          <a:prstGeom prst="rect">
            <a:avLst/>
          </a:prstGeom>
        </p:spPr>
        <p:txBody>
          <a:bodyPr anchorCtr="0" anchor="ctr" bIns="91425" lIns="91425" rIns="91425" tIns="91425"/>
          <a:lstStyle>
            <a:lvl1pPr>
              <a:spcBef>
                <a:spcPts val="0"/>
              </a:spcBef>
              <a:buSzPct val="100000"/>
              <a:defRPr sz="4800"/>
            </a:lvl1pPr>
            <a:lvl2pPr>
              <a:spcBef>
                <a:spcPts val="0"/>
              </a:spcBef>
              <a:buSzPct val="100000"/>
              <a:defRPr sz="4800"/>
            </a:lvl2pPr>
            <a:lvl3pPr>
              <a:spcBef>
                <a:spcPts val="0"/>
              </a:spcBef>
              <a:buSzPct val="100000"/>
              <a:defRPr sz="4800"/>
            </a:lvl3pPr>
            <a:lvl4pPr>
              <a:spcBef>
                <a:spcPts val="0"/>
              </a:spcBef>
              <a:buSzPct val="100000"/>
              <a:defRPr sz="4800"/>
            </a:lvl4pPr>
            <a:lvl5pPr>
              <a:spcBef>
                <a:spcPts val="0"/>
              </a:spcBef>
              <a:buSzPct val="100000"/>
              <a:defRPr sz="4800"/>
            </a:lvl5pPr>
            <a:lvl6pPr>
              <a:spcBef>
                <a:spcPts val="0"/>
              </a:spcBef>
              <a:buSzPct val="100000"/>
              <a:defRPr sz="4800"/>
            </a:lvl6pPr>
            <a:lvl7pPr>
              <a:spcBef>
                <a:spcPts val="0"/>
              </a:spcBef>
              <a:buSzPct val="100000"/>
              <a:defRPr sz="4800"/>
            </a:lvl7pPr>
            <a:lvl8pPr>
              <a:spcBef>
                <a:spcPts val="0"/>
              </a:spcBef>
              <a:buSzPct val="100000"/>
              <a:defRPr sz="4800"/>
            </a:lvl8pPr>
            <a:lvl9pPr>
              <a:spcBef>
                <a:spcPts val="0"/>
              </a:spcBef>
              <a:buSzPct val="100000"/>
              <a:defRPr sz="4800"/>
            </a:lvl9pPr>
          </a:lstStyle>
          <a:p/>
        </p:txBody>
      </p:sp>
      <p:sp>
        <p:nvSpPr>
          <p:cNvPr id="33" name="Shape 33"/>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4" name="Shape 34"/>
        <p:cNvGrpSpPr/>
        <p:nvPr/>
      </p:nvGrpSpPr>
      <p:grpSpPr>
        <a:xfrm>
          <a:off x="0" y="0"/>
          <a:ext cx="0" cy="0"/>
          <a:chOff x="0" y="0"/>
          <a:chExt cx="0" cy="0"/>
        </a:xfrm>
      </p:grpSpPr>
      <p:sp>
        <p:nvSpPr>
          <p:cNvPr id="35" name="Shape 35"/>
          <p:cNvSpPr/>
          <p:nvPr/>
        </p:nvSpPr>
        <p:spPr>
          <a:xfrm>
            <a:off x="4572000" y="25"/>
            <a:ext cx="4572000" cy="5143499"/>
          </a:xfrm>
          <a:prstGeom prst="rect">
            <a:avLst/>
          </a:prstGeom>
          <a:solidFill>
            <a:schemeClr val="dk2"/>
          </a:solidFill>
          <a:ln>
            <a:noFill/>
          </a:ln>
        </p:spPr>
        <p:txBody>
          <a:bodyPr anchorCtr="0" anchor="ctr" bIns="91425" lIns="91425" rIns="91425" tIns="91425">
            <a:noAutofit/>
          </a:bodyPr>
          <a:lstStyle/>
          <a:p>
            <a:pPr>
              <a:spcBef>
                <a:spcPts val="0"/>
              </a:spcBef>
              <a:buNone/>
            </a:pPr>
            <a:r>
              <a:t/>
            </a:r>
            <a:endParaRPr/>
          </a:p>
        </p:txBody>
      </p:sp>
      <p:sp>
        <p:nvSpPr>
          <p:cNvPr id="36" name="Shape 36"/>
          <p:cNvSpPr txBox="1"/>
          <p:nvPr>
            <p:ph type="title"/>
          </p:nvPr>
        </p:nvSpPr>
        <p:spPr>
          <a:xfrm>
            <a:off x="265500" y="1233175"/>
            <a:ext cx="4045199" cy="1482300"/>
          </a:xfrm>
          <a:prstGeom prst="rect">
            <a:avLst/>
          </a:prstGeom>
        </p:spPr>
        <p:txBody>
          <a:bodyPr anchorCtr="0" anchor="b" bIns="91425" lIns="91425" rIns="91425" tIns="91425"/>
          <a:lstStyle>
            <a:lvl1pPr algn="ctr">
              <a:spcBef>
                <a:spcPts val="0"/>
              </a:spcBef>
              <a:buSzPct val="100000"/>
              <a:defRPr sz="4200"/>
            </a:lvl1pPr>
            <a:lvl2pPr algn="ctr">
              <a:spcBef>
                <a:spcPts val="0"/>
              </a:spcBef>
              <a:buSzPct val="100000"/>
              <a:defRPr sz="4200"/>
            </a:lvl2pPr>
            <a:lvl3pPr algn="ctr">
              <a:spcBef>
                <a:spcPts val="0"/>
              </a:spcBef>
              <a:buSzPct val="100000"/>
              <a:defRPr sz="4200"/>
            </a:lvl3pPr>
            <a:lvl4pPr algn="ctr">
              <a:spcBef>
                <a:spcPts val="0"/>
              </a:spcBef>
              <a:buSzPct val="100000"/>
              <a:defRPr sz="4200"/>
            </a:lvl4pPr>
            <a:lvl5pPr algn="ctr">
              <a:spcBef>
                <a:spcPts val="0"/>
              </a:spcBef>
              <a:buSzPct val="100000"/>
              <a:defRPr sz="4200"/>
            </a:lvl5pPr>
            <a:lvl6pPr algn="ctr">
              <a:spcBef>
                <a:spcPts val="0"/>
              </a:spcBef>
              <a:buSzPct val="100000"/>
              <a:defRPr sz="4200"/>
            </a:lvl6pPr>
            <a:lvl7pPr algn="ctr">
              <a:spcBef>
                <a:spcPts val="0"/>
              </a:spcBef>
              <a:buSzPct val="100000"/>
              <a:defRPr sz="4200"/>
            </a:lvl7pPr>
            <a:lvl8pPr algn="ctr">
              <a:spcBef>
                <a:spcPts val="0"/>
              </a:spcBef>
              <a:buSzPct val="100000"/>
              <a:defRPr sz="4200"/>
            </a:lvl8pPr>
            <a:lvl9pPr algn="ctr">
              <a:spcBef>
                <a:spcPts val="0"/>
              </a:spcBef>
              <a:buSzPct val="100000"/>
              <a:defRPr sz="4200"/>
            </a:lvl9pPr>
          </a:lstStyle>
          <a:p/>
        </p:txBody>
      </p:sp>
      <p:sp>
        <p:nvSpPr>
          <p:cNvPr id="37" name="Shape 37"/>
          <p:cNvSpPr txBox="1"/>
          <p:nvPr>
            <p:ph idx="1" type="subTitle"/>
          </p:nvPr>
        </p:nvSpPr>
        <p:spPr>
          <a:xfrm>
            <a:off x="265500" y="2803075"/>
            <a:ext cx="4045199" cy="1235100"/>
          </a:xfrm>
          <a:prstGeom prst="rect">
            <a:avLst/>
          </a:prstGeom>
        </p:spPr>
        <p:txBody>
          <a:bodyPr anchorCtr="0" anchor="t" bIns="91425" lIns="91425" rIns="91425" tIns="91425"/>
          <a:lstStyle>
            <a:lvl1pPr algn="ctr">
              <a:lnSpc>
                <a:spcPct val="100000"/>
              </a:lnSpc>
              <a:spcBef>
                <a:spcPts val="0"/>
              </a:spcBef>
              <a:spcAft>
                <a:spcPts val="0"/>
              </a:spcAft>
              <a:buSzPct val="100000"/>
              <a:buNone/>
              <a:defRPr sz="2100"/>
            </a:lvl1pPr>
            <a:lvl2pPr algn="ctr">
              <a:lnSpc>
                <a:spcPct val="100000"/>
              </a:lnSpc>
              <a:spcBef>
                <a:spcPts val="0"/>
              </a:spcBef>
              <a:spcAft>
                <a:spcPts val="0"/>
              </a:spcAft>
              <a:buSzPct val="100000"/>
              <a:buNone/>
              <a:defRPr sz="2100"/>
            </a:lvl2pPr>
            <a:lvl3pPr algn="ctr">
              <a:lnSpc>
                <a:spcPct val="100000"/>
              </a:lnSpc>
              <a:spcBef>
                <a:spcPts val="0"/>
              </a:spcBef>
              <a:spcAft>
                <a:spcPts val="0"/>
              </a:spcAft>
              <a:buSzPct val="100000"/>
              <a:buNone/>
              <a:defRPr sz="2100"/>
            </a:lvl3pPr>
            <a:lvl4pPr algn="ctr">
              <a:lnSpc>
                <a:spcPct val="100000"/>
              </a:lnSpc>
              <a:spcBef>
                <a:spcPts val="0"/>
              </a:spcBef>
              <a:spcAft>
                <a:spcPts val="0"/>
              </a:spcAft>
              <a:buSzPct val="100000"/>
              <a:buNone/>
              <a:defRPr sz="2100"/>
            </a:lvl4pPr>
            <a:lvl5pPr algn="ctr">
              <a:lnSpc>
                <a:spcPct val="100000"/>
              </a:lnSpc>
              <a:spcBef>
                <a:spcPts val="0"/>
              </a:spcBef>
              <a:spcAft>
                <a:spcPts val="0"/>
              </a:spcAft>
              <a:buSzPct val="100000"/>
              <a:buNone/>
              <a:defRPr sz="2100"/>
            </a:lvl5pPr>
            <a:lvl6pPr algn="ctr">
              <a:lnSpc>
                <a:spcPct val="100000"/>
              </a:lnSpc>
              <a:spcBef>
                <a:spcPts val="0"/>
              </a:spcBef>
              <a:spcAft>
                <a:spcPts val="0"/>
              </a:spcAft>
              <a:buSzPct val="100000"/>
              <a:buNone/>
              <a:defRPr sz="2100"/>
            </a:lvl6pPr>
            <a:lvl7pPr algn="ctr">
              <a:lnSpc>
                <a:spcPct val="100000"/>
              </a:lnSpc>
              <a:spcBef>
                <a:spcPts val="0"/>
              </a:spcBef>
              <a:spcAft>
                <a:spcPts val="0"/>
              </a:spcAft>
              <a:buSzPct val="100000"/>
              <a:buNone/>
              <a:defRPr sz="2100"/>
            </a:lvl7pPr>
            <a:lvl8pPr algn="ctr">
              <a:lnSpc>
                <a:spcPct val="100000"/>
              </a:lnSpc>
              <a:spcBef>
                <a:spcPts val="0"/>
              </a:spcBef>
              <a:spcAft>
                <a:spcPts val="0"/>
              </a:spcAft>
              <a:buSzPct val="100000"/>
              <a:buNone/>
              <a:defRPr sz="2100"/>
            </a:lvl8pPr>
            <a:lvl9pPr algn="ctr">
              <a:lnSpc>
                <a:spcPct val="100000"/>
              </a:lnSpc>
              <a:spcBef>
                <a:spcPts val="0"/>
              </a:spcBef>
              <a:spcAft>
                <a:spcPts val="0"/>
              </a:spcAft>
              <a:buSzPct val="100000"/>
              <a:buNone/>
              <a:defRPr sz="2100"/>
            </a:lvl9pPr>
          </a:lstStyle>
          <a:p/>
        </p:txBody>
      </p:sp>
      <p:sp>
        <p:nvSpPr>
          <p:cNvPr id="38" name="Shape 38"/>
          <p:cNvSpPr txBox="1"/>
          <p:nvPr>
            <p:ph idx="2" type="body"/>
          </p:nvPr>
        </p:nvSpPr>
        <p:spPr>
          <a:xfrm>
            <a:off x="4939500" y="724200"/>
            <a:ext cx="3837000" cy="3695099"/>
          </a:xfrm>
          <a:prstGeom prst="rect">
            <a:avLst/>
          </a:prstGeom>
        </p:spPr>
        <p:txBody>
          <a:bodyPr anchorCtr="0" anchor="ctr" bIns="91425" lIns="91425" rIns="91425" tIns="91425"/>
          <a:lstStyle>
            <a:lvl1pPr>
              <a:spcBef>
                <a:spcPts val="0"/>
              </a:spcBef>
              <a:buClr>
                <a:schemeClr val="dk1"/>
              </a:buClr>
              <a:defRPr>
                <a:solidFill>
                  <a:schemeClr val="dk1"/>
                </a:solidFill>
              </a:defRPr>
            </a:lvl1pPr>
            <a:lvl2pPr>
              <a:spcBef>
                <a:spcPts val="0"/>
              </a:spcBef>
              <a:buClr>
                <a:schemeClr val="dk1"/>
              </a:buClr>
              <a:defRPr>
                <a:solidFill>
                  <a:schemeClr val="dk1"/>
                </a:solidFill>
              </a:defRPr>
            </a:lvl2pPr>
            <a:lvl3pPr>
              <a:spcBef>
                <a:spcPts val="0"/>
              </a:spcBef>
              <a:buClr>
                <a:schemeClr val="dk1"/>
              </a:buClr>
              <a:defRPr>
                <a:solidFill>
                  <a:schemeClr val="dk1"/>
                </a:solidFill>
              </a:defRPr>
            </a:lvl3pPr>
            <a:lvl4pPr>
              <a:spcBef>
                <a:spcPts val="0"/>
              </a:spcBef>
              <a:buClr>
                <a:schemeClr val="dk1"/>
              </a:buClr>
              <a:defRPr>
                <a:solidFill>
                  <a:schemeClr val="dk1"/>
                </a:solidFill>
              </a:defRPr>
            </a:lvl4pPr>
            <a:lvl5pPr>
              <a:spcBef>
                <a:spcPts val="0"/>
              </a:spcBef>
              <a:buClr>
                <a:schemeClr val="dk1"/>
              </a:buClr>
              <a:defRPr>
                <a:solidFill>
                  <a:schemeClr val="dk1"/>
                </a:solidFill>
              </a:defRPr>
            </a:lvl5pPr>
            <a:lvl6pPr>
              <a:spcBef>
                <a:spcPts val="0"/>
              </a:spcBef>
              <a:buClr>
                <a:schemeClr val="dk1"/>
              </a:buClr>
              <a:defRPr>
                <a:solidFill>
                  <a:schemeClr val="dk1"/>
                </a:solidFill>
              </a:defRPr>
            </a:lvl6pPr>
            <a:lvl7pPr>
              <a:spcBef>
                <a:spcPts val="0"/>
              </a:spcBef>
              <a:buClr>
                <a:schemeClr val="dk1"/>
              </a:buClr>
              <a:defRPr>
                <a:solidFill>
                  <a:schemeClr val="dk1"/>
                </a:solidFill>
              </a:defRPr>
            </a:lvl7pPr>
            <a:lvl8pPr>
              <a:spcBef>
                <a:spcPts val="0"/>
              </a:spcBef>
              <a:buClr>
                <a:schemeClr val="dk1"/>
              </a:buClr>
              <a:defRPr>
                <a:solidFill>
                  <a:schemeClr val="dk1"/>
                </a:solidFill>
              </a:defRPr>
            </a:lvl8pPr>
            <a:lvl9pPr>
              <a:spcBef>
                <a:spcPts val="0"/>
              </a:spcBef>
              <a:buClr>
                <a:schemeClr val="dk1"/>
              </a:buClr>
              <a:defRPr>
                <a:solidFill>
                  <a:schemeClr val="dk1"/>
                </a:solidFill>
              </a:defRPr>
            </a:lvl9pPr>
          </a:lstStyle>
          <a:p/>
        </p:txBody>
      </p:sp>
      <p:sp>
        <p:nvSpPr>
          <p:cNvPr id="39" name="Shape 39"/>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0" name="Shape 40"/>
        <p:cNvGrpSpPr/>
        <p:nvPr/>
      </p:nvGrpSpPr>
      <p:grpSpPr>
        <a:xfrm>
          <a:off x="0" y="0"/>
          <a:ext cx="0" cy="0"/>
          <a:chOff x="0" y="0"/>
          <a:chExt cx="0" cy="0"/>
        </a:xfrm>
      </p:grpSpPr>
      <p:sp>
        <p:nvSpPr>
          <p:cNvPr id="41" name="Shape 41"/>
          <p:cNvSpPr txBox="1"/>
          <p:nvPr>
            <p:ph idx="1" type="body"/>
          </p:nvPr>
        </p:nvSpPr>
        <p:spPr>
          <a:xfrm>
            <a:off x="311700" y="4230575"/>
            <a:ext cx="5998800" cy="605100"/>
          </a:xfrm>
          <a:prstGeom prst="rect">
            <a:avLst/>
          </a:prstGeom>
        </p:spPr>
        <p:txBody>
          <a:bodyPr anchorCtr="0" anchor="ctr" bIns="91425" lIns="91425" rIns="91425" tIns="91425"/>
          <a:lstStyle>
            <a:lvl1pPr>
              <a:lnSpc>
                <a:spcPct val="100000"/>
              </a:lnSpc>
              <a:spcBef>
                <a:spcPts val="0"/>
              </a:spcBef>
              <a:spcAft>
                <a:spcPts val="0"/>
              </a:spcAft>
              <a:buNone/>
              <a:defRPr/>
            </a:lvl1pPr>
          </a:lstStyle>
          <a:p/>
        </p:txBody>
      </p:sp>
      <p:sp>
        <p:nvSpPr>
          <p:cNvPr id="42" name="Shape 42"/>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x="0" y="0"/>
          <a:ext cx="0" cy="0"/>
          <a:chOff x="0" y="0"/>
          <a:chExt cx="0" cy="0"/>
        </a:xfrm>
      </p:grpSpPr>
      <p:sp>
        <p:nvSpPr>
          <p:cNvPr id="5" name="Shape 5"/>
          <p:cNvSpPr txBox="1"/>
          <p:nvPr>
            <p:ph type="title"/>
          </p:nvPr>
        </p:nvSpPr>
        <p:spPr>
          <a:xfrm>
            <a:off x="311700" y="445025"/>
            <a:ext cx="8520599" cy="572699"/>
          </a:xfrm>
          <a:prstGeom prst="rect">
            <a:avLst/>
          </a:prstGeom>
          <a:noFill/>
          <a:ln>
            <a:noFill/>
          </a:ln>
        </p:spPr>
        <p:txBody>
          <a:bodyPr anchorCtr="0" anchor="t" bIns="91425" lIns="91425" rIns="91425" tIns="91425"/>
          <a:lstStyle>
            <a:lvl1pPr>
              <a:spcBef>
                <a:spcPts val="0"/>
              </a:spcBef>
              <a:buClr>
                <a:schemeClr val="dk1"/>
              </a:buClr>
              <a:buSzPct val="100000"/>
              <a:buNone/>
              <a:defRPr sz="2800">
                <a:solidFill>
                  <a:schemeClr val="dk1"/>
                </a:solidFil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p:txBody>
      </p:sp>
      <p:sp>
        <p:nvSpPr>
          <p:cNvPr id="6" name="Shape 6"/>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a:lnSpc>
                <a:spcPct val="115000"/>
              </a:lnSpc>
              <a:spcBef>
                <a:spcPts val="0"/>
              </a:spcBef>
              <a:spcAft>
                <a:spcPts val="1600"/>
              </a:spcAft>
              <a:buClr>
                <a:schemeClr val="lt2"/>
              </a:buClr>
              <a:buSzPct val="100000"/>
              <a:defRPr sz="1800">
                <a:solidFill>
                  <a:schemeClr val="lt2"/>
                </a:solidFill>
              </a:defRPr>
            </a:lvl1pPr>
            <a:lvl2pPr>
              <a:lnSpc>
                <a:spcPct val="115000"/>
              </a:lnSpc>
              <a:spcBef>
                <a:spcPts val="0"/>
              </a:spcBef>
              <a:spcAft>
                <a:spcPts val="1600"/>
              </a:spcAft>
              <a:buClr>
                <a:schemeClr val="lt2"/>
              </a:buClr>
              <a:defRPr>
                <a:solidFill>
                  <a:schemeClr val="lt2"/>
                </a:solidFill>
              </a:defRPr>
            </a:lvl2pPr>
            <a:lvl3pPr>
              <a:lnSpc>
                <a:spcPct val="115000"/>
              </a:lnSpc>
              <a:spcBef>
                <a:spcPts val="0"/>
              </a:spcBef>
              <a:spcAft>
                <a:spcPts val="1600"/>
              </a:spcAft>
              <a:buClr>
                <a:schemeClr val="lt2"/>
              </a:buClr>
              <a:defRPr>
                <a:solidFill>
                  <a:schemeClr val="lt2"/>
                </a:solidFill>
              </a:defRPr>
            </a:lvl3pPr>
            <a:lvl4pPr>
              <a:lnSpc>
                <a:spcPct val="115000"/>
              </a:lnSpc>
              <a:spcBef>
                <a:spcPts val="0"/>
              </a:spcBef>
              <a:spcAft>
                <a:spcPts val="1600"/>
              </a:spcAft>
              <a:buClr>
                <a:schemeClr val="lt2"/>
              </a:buClr>
              <a:defRPr>
                <a:solidFill>
                  <a:schemeClr val="lt2"/>
                </a:solidFill>
              </a:defRPr>
            </a:lvl4pPr>
            <a:lvl5pPr>
              <a:lnSpc>
                <a:spcPct val="115000"/>
              </a:lnSpc>
              <a:spcBef>
                <a:spcPts val="0"/>
              </a:spcBef>
              <a:spcAft>
                <a:spcPts val="1600"/>
              </a:spcAft>
              <a:buClr>
                <a:schemeClr val="lt2"/>
              </a:buClr>
              <a:defRPr>
                <a:solidFill>
                  <a:schemeClr val="lt2"/>
                </a:solidFill>
              </a:defRPr>
            </a:lvl5pPr>
            <a:lvl6pPr>
              <a:lnSpc>
                <a:spcPct val="115000"/>
              </a:lnSpc>
              <a:spcBef>
                <a:spcPts val="0"/>
              </a:spcBef>
              <a:spcAft>
                <a:spcPts val="1600"/>
              </a:spcAft>
              <a:buClr>
                <a:schemeClr val="lt2"/>
              </a:buClr>
              <a:defRPr>
                <a:solidFill>
                  <a:schemeClr val="lt2"/>
                </a:solidFill>
              </a:defRPr>
            </a:lvl6pPr>
            <a:lvl7pPr>
              <a:lnSpc>
                <a:spcPct val="115000"/>
              </a:lnSpc>
              <a:spcBef>
                <a:spcPts val="0"/>
              </a:spcBef>
              <a:spcAft>
                <a:spcPts val="1600"/>
              </a:spcAft>
              <a:buClr>
                <a:schemeClr val="lt2"/>
              </a:buClr>
              <a:defRPr>
                <a:solidFill>
                  <a:schemeClr val="lt2"/>
                </a:solidFill>
              </a:defRPr>
            </a:lvl7pPr>
            <a:lvl8pPr>
              <a:lnSpc>
                <a:spcPct val="115000"/>
              </a:lnSpc>
              <a:spcBef>
                <a:spcPts val="0"/>
              </a:spcBef>
              <a:spcAft>
                <a:spcPts val="1600"/>
              </a:spcAft>
              <a:buClr>
                <a:schemeClr val="lt2"/>
              </a:buClr>
              <a:defRPr>
                <a:solidFill>
                  <a:schemeClr val="lt2"/>
                </a:solidFill>
              </a:defRPr>
            </a:lvl8pPr>
            <a:lvl9pPr>
              <a:lnSpc>
                <a:spcPct val="115000"/>
              </a:lnSpc>
              <a:spcBef>
                <a:spcPts val="0"/>
              </a:spcBef>
              <a:spcAft>
                <a:spcPts val="1600"/>
              </a:spcAft>
              <a:buClr>
                <a:schemeClr val="lt2"/>
              </a:buClr>
              <a:defRPr>
                <a:solidFill>
                  <a:schemeClr val="lt2"/>
                </a:solidFill>
              </a:defRPr>
            </a:lvl9pPr>
          </a:lstStyle>
          <a:p/>
        </p:txBody>
      </p:sp>
      <p:sp>
        <p:nvSpPr>
          <p:cNvPr id="7" name="Shape 7"/>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5.png"/><Relationship Id="rId4" Type="http://schemas.openxmlformats.org/officeDocument/2006/relationships/image" Target="../media/image06.png"/><Relationship Id="rId5" Type="http://schemas.openxmlformats.org/officeDocument/2006/relationships/image" Target="../media/image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hackspace.ca" TargetMode="External"/><Relationship Id="rId4" Type="http://schemas.openxmlformats.org/officeDocument/2006/relationships/hyperlink" Target="http://abluestar.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11.png"/><Relationship Id="rId6" Type="http://schemas.openxmlformats.org/officeDocument/2006/relationships/image" Target="../media/image15.png"/><Relationship Id="rId7"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www.seeedstudio.com/depot/AllPixel-Power-Tap-Kit-p-2380.html" TargetMode="Externa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1.jpg"/><Relationship Id="rId4" Type="http://schemas.openxmlformats.org/officeDocument/2006/relationships/image" Target="../media/image04.png"/><Relationship Id="rId5" Type="http://schemas.openxmlformats.org/officeDocument/2006/relationships/image" Target="../media/image0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3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arduino.cc/"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 name="Shape 49"/>
        <p:cNvGrpSpPr/>
        <p:nvPr/>
      </p:nvGrpSpPr>
      <p:grpSpPr>
        <a:xfrm>
          <a:off x="0" y="0"/>
          <a:ext cx="0" cy="0"/>
          <a:chOff x="0" y="0"/>
          <a:chExt cx="0" cy="0"/>
        </a:xfrm>
      </p:grpSpPr>
      <p:pic>
        <p:nvPicPr>
          <p:cNvPr id="50" name="Shape 50"/>
          <p:cNvPicPr preferRelativeResize="0"/>
          <p:nvPr/>
        </p:nvPicPr>
        <p:blipFill>
          <a:blip r:embed="rId3">
            <a:alphaModFix/>
          </a:blip>
          <a:stretch>
            <a:fillRect/>
          </a:stretch>
        </p:blipFill>
        <p:spPr>
          <a:xfrm>
            <a:off x="1666800" y="665975"/>
            <a:ext cx="5810399" cy="4360774"/>
          </a:xfrm>
          <a:prstGeom prst="rect">
            <a:avLst/>
          </a:prstGeom>
          <a:noFill/>
          <a:ln>
            <a:noFill/>
          </a:ln>
        </p:spPr>
      </p:pic>
      <p:sp>
        <p:nvSpPr>
          <p:cNvPr id="51" name="Shape 51"/>
          <p:cNvSpPr txBox="1"/>
          <p:nvPr>
            <p:ph type="ctrTitle"/>
          </p:nvPr>
        </p:nvSpPr>
        <p:spPr>
          <a:xfrm>
            <a:off x="311700" y="219750"/>
            <a:ext cx="8520599" cy="961499"/>
          </a:xfrm>
          <a:prstGeom prst="rect">
            <a:avLst/>
          </a:prstGeom>
        </p:spPr>
        <p:txBody>
          <a:bodyPr anchorCtr="0" anchor="b" bIns="91425" lIns="91425" rIns="91425" tIns="91425">
            <a:noAutofit/>
          </a:bodyPr>
          <a:lstStyle/>
          <a:p>
            <a:pPr lvl="0" rtl="0">
              <a:spcBef>
                <a:spcPts val="0"/>
              </a:spcBef>
              <a:buNone/>
            </a:pPr>
            <a:r>
              <a:rPr b="1" lang="en">
                <a:solidFill>
                  <a:srgbClr val="DA0002"/>
                </a:solidFill>
              </a:rPr>
              <a:t>Intro to Lighting </a:t>
            </a:r>
          </a:p>
        </p:txBody>
      </p:sp>
      <p:sp>
        <p:nvSpPr>
          <p:cNvPr id="52" name="Shape 52"/>
          <p:cNvSpPr txBox="1"/>
          <p:nvPr/>
        </p:nvSpPr>
        <p:spPr>
          <a:xfrm>
            <a:off x="2144400" y="4037900"/>
            <a:ext cx="4855199" cy="899699"/>
          </a:xfrm>
          <a:prstGeom prst="rect">
            <a:avLst/>
          </a:prstGeom>
          <a:noFill/>
          <a:ln>
            <a:noFill/>
          </a:ln>
        </p:spPr>
        <p:txBody>
          <a:bodyPr anchorCtr="0" anchor="t" bIns="91425" lIns="91425" rIns="91425" tIns="91425">
            <a:noAutofit/>
          </a:bodyPr>
          <a:lstStyle/>
          <a:p>
            <a:pPr lvl="0" rtl="0" algn="ctr">
              <a:spcBef>
                <a:spcPts val="0"/>
              </a:spcBef>
              <a:buClr>
                <a:schemeClr val="dk1"/>
              </a:buClr>
              <a:buSzPct val="25000"/>
              <a:buFont typeface="Arial"/>
              <a:buNone/>
            </a:pPr>
            <a:r>
              <a:rPr b="1" lang="en" sz="5200">
                <a:solidFill>
                  <a:srgbClr val="DA0002"/>
                </a:solidFill>
              </a:rPr>
              <a:t>With Arduino</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445025"/>
            <a:ext cx="8520599" cy="755100"/>
          </a:xfrm>
          <a:prstGeom prst="rect">
            <a:avLst/>
          </a:prstGeom>
        </p:spPr>
        <p:txBody>
          <a:bodyPr anchorCtr="0" anchor="t" bIns="91425" lIns="91425" rIns="91425" tIns="91425">
            <a:noAutofit/>
          </a:bodyPr>
          <a:lstStyle/>
          <a:p>
            <a:pPr lvl="0" rtl="0">
              <a:spcBef>
                <a:spcPts val="0"/>
              </a:spcBef>
              <a:buNone/>
            </a:pPr>
            <a:r>
              <a:rPr lang="en" sz="4800">
                <a:solidFill>
                  <a:srgbClr val="FF0000"/>
                </a:solidFill>
              </a:rPr>
              <a:t>Upload ! </a:t>
            </a:r>
          </a:p>
        </p:txBody>
      </p:sp>
      <p:sp>
        <p:nvSpPr>
          <p:cNvPr id="118" name="Shape 118"/>
          <p:cNvSpPr txBox="1"/>
          <p:nvPr>
            <p:ph idx="1" type="body"/>
          </p:nvPr>
        </p:nvSpPr>
        <p:spPr>
          <a:xfrm>
            <a:off x="457200" y="1200150"/>
            <a:ext cx="4103399" cy="3725699"/>
          </a:xfrm>
          <a:prstGeom prst="rect">
            <a:avLst/>
          </a:prstGeom>
        </p:spPr>
        <p:txBody>
          <a:bodyPr anchorCtr="0" anchor="t" bIns="91425" lIns="91425" rIns="91425" tIns="91425">
            <a:noAutofit/>
          </a:bodyPr>
          <a:lstStyle/>
          <a:p>
            <a:pPr indent="-381000" lvl="0" marL="457200" rtl="0">
              <a:spcBef>
                <a:spcPts val="0"/>
              </a:spcBef>
              <a:buClr>
                <a:schemeClr val="dk1"/>
              </a:buClr>
              <a:buSzPct val="100000"/>
              <a:buAutoNum type="arabicPeriod"/>
            </a:pPr>
            <a:r>
              <a:rPr lang="en" sz="2400">
                <a:solidFill>
                  <a:schemeClr val="dk1"/>
                </a:solidFill>
              </a:rPr>
              <a:t>Click the upload</a:t>
            </a:r>
            <a:br>
              <a:rPr lang="en" sz="2400">
                <a:solidFill>
                  <a:schemeClr val="dk1"/>
                </a:solidFill>
              </a:rPr>
            </a:br>
            <a:r>
              <a:rPr lang="en" sz="2400">
                <a:solidFill>
                  <a:schemeClr val="dk1"/>
                </a:solidFill>
              </a:rPr>
              <a:t>button to compile </a:t>
            </a:r>
            <a:br>
              <a:rPr lang="en" sz="2400">
                <a:solidFill>
                  <a:schemeClr val="dk1"/>
                </a:solidFill>
              </a:rPr>
            </a:br>
            <a:r>
              <a:rPr lang="en" sz="2400">
                <a:solidFill>
                  <a:schemeClr val="dk1"/>
                </a:solidFill>
              </a:rPr>
              <a:t>and download this sketch to your arduino. </a:t>
            </a:r>
          </a:p>
          <a:p>
            <a:pPr lvl="0" rtl="0">
              <a:spcBef>
                <a:spcPts val="0"/>
              </a:spcBef>
              <a:buNone/>
            </a:pPr>
            <a:r>
              <a:rPr lang="en" sz="2400">
                <a:solidFill>
                  <a:schemeClr val="dk1"/>
                </a:solidFill>
              </a:rPr>
              <a:t>The LED should be blinking! </a:t>
            </a:r>
          </a:p>
        </p:txBody>
      </p:sp>
      <p:pic>
        <p:nvPicPr>
          <p:cNvPr id="119" name="Shape 119"/>
          <p:cNvPicPr preferRelativeResize="0"/>
          <p:nvPr/>
        </p:nvPicPr>
        <p:blipFill>
          <a:blip r:embed="rId3">
            <a:alphaModFix/>
          </a:blip>
          <a:stretch>
            <a:fillRect/>
          </a:stretch>
        </p:blipFill>
        <p:spPr>
          <a:xfrm>
            <a:off x="3642850" y="1323750"/>
            <a:ext cx="552450" cy="657225"/>
          </a:xfrm>
          <a:prstGeom prst="rect">
            <a:avLst/>
          </a:prstGeom>
          <a:noFill/>
          <a:ln>
            <a:noFill/>
          </a:ln>
        </p:spPr>
      </p:pic>
      <p:pic>
        <p:nvPicPr>
          <p:cNvPr id="120" name="Shape 120"/>
          <p:cNvPicPr preferRelativeResize="0"/>
          <p:nvPr/>
        </p:nvPicPr>
        <p:blipFill>
          <a:blip r:embed="rId4">
            <a:alphaModFix/>
          </a:blip>
          <a:stretch>
            <a:fillRect/>
          </a:stretch>
        </p:blipFill>
        <p:spPr>
          <a:xfrm>
            <a:off x="5029725" y="1123275"/>
            <a:ext cx="3802575" cy="3802575"/>
          </a:xfrm>
          <a:prstGeom prst="rect">
            <a:avLst/>
          </a:prstGeom>
          <a:noFill/>
          <a:ln>
            <a:noFill/>
          </a:ln>
        </p:spPr>
      </p:pic>
      <p:pic>
        <p:nvPicPr>
          <p:cNvPr id="121" name="Shape 121"/>
          <p:cNvPicPr preferRelativeResize="0"/>
          <p:nvPr/>
        </p:nvPicPr>
        <p:blipFill>
          <a:blip r:embed="rId5">
            <a:alphaModFix/>
          </a:blip>
          <a:stretch>
            <a:fillRect/>
          </a:stretch>
        </p:blipFill>
        <p:spPr>
          <a:xfrm>
            <a:off x="639848" y="3815622"/>
            <a:ext cx="3738100" cy="966025"/>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25" name="Shape 125"/>
        <p:cNvGrpSpPr/>
        <p:nvPr/>
      </p:nvGrpSpPr>
      <p:grpSpPr>
        <a:xfrm>
          <a:off x="0" y="0"/>
          <a:ext cx="0" cy="0"/>
          <a:chOff x="0" y="0"/>
          <a:chExt cx="0" cy="0"/>
        </a:xfrm>
      </p:grpSpPr>
      <p:pic>
        <p:nvPicPr>
          <p:cNvPr id="126" name="Shape 126"/>
          <p:cNvPicPr preferRelativeResize="0"/>
          <p:nvPr/>
        </p:nvPicPr>
        <p:blipFill>
          <a:blip r:embed="rId3">
            <a:alphaModFix/>
          </a:blip>
          <a:stretch>
            <a:fillRect/>
          </a:stretch>
        </p:blipFill>
        <p:spPr>
          <a:xfrm>
            <a:off x="2852737" y="190500"/>
            <a:ext cx="3438525" cy="4762500"/>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30" name="Shape 130"/>
        <p:cNvGrpSpPr/>
        <p:nvPr/>
      </p:nvGrpSpPr>
      <p:grpSpPr>
        <a:xfrm>
          <a:off x="0" y="0"/>
          <a:ext cx="0" cy="0"/>
          <a:chOff x="0" y="0"/>
          <a:chExt cx="0" cy="0"/>
        </a:xfrm>
      </p:grpSpPr>
      <p:pic>
        <p:nvPicPr>
          <p:cNvPr id="131" name="Shape 131"/>
          <p:cNvPicPr preferRelativeResize="0"/>
          <p:nvPr/>
        </p:nvPicPr>
        <p:blipFill>
          <a:blip r:embed="rId3">
            <a:alphaModFix/>
          </a:blip>
          <a:stretch>
            <a:fillRect/>
          </a:stretch>
        </p:blipFill>
        <p:spPr>
          <a:xfrm>
            <a:off x="2397500" y="405150"/>
            <a:ext cx="4349000" cy="4333199"/>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txBox="1"/>
          <p:nvPr>
            <p:ph type="title"/>
          </p:nvPr>
        </p:nvSpPr>
        <p:spPr>
          <a:xfrm>
            <a:off x="311700" y="276375"/>
            <a:ext cx="8520599" cy="572699"/>
          </a:xfrm>
          <a:prstGeom prst="rect">
            <a:avLst/>
          </a:prstGeom>
        </p:spPr>
        <p:txBody>
          <a:bodyPr anchorCtr="0" anchor="t" bIns="91425" lIns="91425" rIns="91425" tIns="91425">
            <a:noAutofit/>
          </a:bodyPr>
          <a:lstStyle/>
          <a:p>
            <a:pPr>
              <a:spcBef>
                <a:spcPts val="0"/>
              </a:spcBef>
              <a:buNone/>
            </a:pPr>
            <a:r>
              <a:rPr lang="en" sz="3600">
                <a:solidFill>
                  <a:srgbClr val="FF0000"/>
                </a:solidFill>
              </a:rPr>
              <a:t>Blink Sketch</a:t>
            </a:r>
          </a:p>
        </p:txBody>
      </p:sp>
      <p:sp>
        <p:nvSpPr>
          <p:cNvPr id="137" name="Shape 137"/>
          <p:cNvSpPr txBox="1"/>
          <p:nvPr>
            <p:ph idx="1" type="body"/>
          </p:nvPr>
        </p:nvSpPr>
        <p:spPr>
          <a:xfrm>
            <a:off x="311700" y="1277000"/>
            <a:ext cx="8520599" cy="2894400"/>
          </a:xfrm>
          <a:prstGeom prst="rect">
            <a:avLst/>
          </a:prstGeom>
        </p:spPr>
        <p:txBody>
          <a:bodyPr anchorCtr="0" anchor="t" bIns="91425" lIns="91425" rIns="91425" tIns="91425">
            <a:noAutofit/>
          </a:bodyPr>
          <a:lstStyle/>
          <a:p>
            <a:pPr lvl="0" rtl="0">
              <a:lnSpc>
                <a:spcPct val="100000"/>
              </a:lnSpc>
              <a:spcBef>
                <a:spcPts val="0"/>
              </a:spcBef>
              <a:buNone/>
            </a:pPr>
            <a:r>
              <a:rPr lang="en" sz="1500">
                <a:solidFill>
                  <a:srgbClr val="00FF00"/>
                </a:solidFill>
                <a:latin typeface="Courier New"/>
                <a:ea typeface="Courier New"/>
                <a:cs typeface="Courier New"/>
                <a:sym typeface="Courier New"/>
              </a:rPr>
              <a:t>// The setup function runs once when you press reset or power the board</a:t>
            </a:r>
            <a:br>
              <a:rPr lang="en" sz="1500">
                <a:solidFill>
                  <a:schemeClr val="dk1"/>
                </a:solidFill>
                <a:latin typeface="Courier New"/>
                <a:ea typeface="Courier New"/>
                <a:cs typeface="Courier New"/>
                <a:sym typeface="Courier New"/>
              </a:rPr>
            </a:br>
            <a:r>
              <a:rPr lang="en" sz="1500">
                <a:solidFill>
                  <a:srgbClr val="00FFFF"/>
                </a:solidFill>
                <a:latin typeface="Courier New"/>
                <a:ea typeface="Courier New"/>
                <a:cs typeface="Courier New"/>
                <a:sym typeface="Courier New"/>
              </a:rPr>
              <a:t>void </a:t>
            </a:r>
            <a:r>
              <a:rPr lang="en" sz="1500">
                <a:solidFill>
                  <a:srgbClr val="FF9900"/>
                </a:solidFill>
                <a:latin typeface="Courier New"/>
                <a:ea typeface="Courier New"/>
                <a:cs typeface="Courier New"/>
                <a:sym typeface="Courier New"/>
              </a:rPr>
              <a:t>setup</a:t>
            </a:r>
            <a:r>
              <a:rPr lang="en" sz="1500">
                <a:solidFill>
                  <a:schemeClr val="dk1"/>
                </a:solidFill>
                <a:latin typeface="Courier New"/>
                <a:ea typeface="Courier New"/>
                <a:cs typeface="Courier New"/>
                <a:sym typeface="Courier New"/>
              </a:rPr>
              <a:t>() {</a:t>
            </a:r>
            <a:br>
              <a:rPr lang="en" sz="1500">
                <a:solidFill>
                  <a:schemeClr val="dk1"/>
                </a:solidFill>
                <a:latin typeface="Courier New"/>
                <a:ea typeface="Courier New"/>
                <a:cs typeface="Courier New"/>
                <a:sym typeface="Courier New"/>
              </a:rPr>
            </a:br>
            <a:r>
              <a:rPr lang="en" sz="1500">
                <a:solidFill>
                  <a:schemeClr val="dk1"/>
                </a:solidFill>
                <a:latin typeface="Courier New"/>
                <a:ea typeface="Courier New"/>
                <a:cs typeface="Courier New"/>
                <a:sym typeface="Courier New"/>
              </a:rPr>
              <a:t>  </a:t>
            </a:r>
            <a:r>
              <a:rPr lang="en" sz="1500">
                <a:solidFill>
                  <a:srgbClr val="FF9900"/>
                </a:solidFill>
                <a:latin typeface="Courier New"/>
                <a:ea typeface="Courier New"/>
                <a:cs typeface="Courier New"/>
                <a:sym typeface="Courier New"/>
              </a:rPr>
              <a:t>pinMode</a:t>
            </a:r>
            <a:r>
              <a:rPr lang="en" sz="1500">
                <a:solidFill>
                  <a:schemeClr val="dk1"/>
                </a:solidFill>
                <a:latin typeface="Courier New"/>
                <a:ea typeface="Courier New"/>
                <a:cs typeface="Courier New"/>
                <a:sym typeface="Courier New"/>
              </a:rPr>
              <a:t>(</a:t>
            </a:r>
            <a:r>
              <a:rPr lang="en" sz="1500">
                <a:solidFill>
                  <a:srgbClr val="FF0000"/>
                </a:solidFill>
                <a:latin typeface="Courier New"/>
                <a:ea typeface="Courier New"/>
                <a:cs typeface="Courier New"/>
                <a:sym typeface="Courier New"/>
              </a:rPr>
              <a:t>13</a:t>
            </a:r>
            <a:r>
              <a:rPr lang="en" sz="1500">
                <a:solidFill>
                  <a:schemeClr val="dk1"/>
                </a:solidFill>
                <a:latin typeface="Courier New"/>
                <a:ea typeface="Courier New"/>
                <a:cs typeface="Courier New"/>
                <a:sym typeface="Courier New"/>
              </a:rPr>
              <a:t>, </a:t>
            </a:r>
            <a:r>
              <a:rPr lang="en" sz="1500">
                <a:solidFill>
                  <a:srgbClr val="FF0000"/>
                </a:solidFill>
                <a:latin typeface="Courier New"/>
                <a:ea typeface="Courier New"/>
                <a:cs typeface="Courier New"/>
                <a:sym typeface="Courier New"/>
              </a:rPr>
              <a:t>OUTPUT</a:t>
            </a:r>
            <a:r>
              <a:rPr lang="en" sz="1500">
                <a:solidFill>
                  <a:schemeClr val="dk1"/>
                </a:solidFill>
                <a:latin typeface="Courier New"/>
                <a:ea typeface="Courier New"/>
                <a:cs typeface="Courier New"/>
                <a:sym typeface="Courier New"/>
              </a:rPr>
              <a:t>);    </a:t>
            </a:r>
            <a:r>
              <a:rPr lang="en" sz="1500">
                <a:solidFill>
                  <a:srgbClr val="00FF00"/>
                </a:solidFill>
                <a:latin typeface="Courier New"/>
                <a:ea typeface="Courier New"/>
                <a:cs typeface="Courier New"/>
                <a:sym typeface="Courier New"/>
              </a:rPr>
              <a:t>// Initialize digital pin 13 as an output.</a:t>
            </a:r>
            <a:br>
              <a:rPr lang="en" sz="1500">
                <a:solidFill>
                  <a:schemeClr val="dk1"/>
                </a:solidFill>
                <a:latin typeface="Courier New"/>
                <a:ea typeface="Courier New"/>
                <a:cs typeface="Courier New"/>
                <a:sym typeface="Courier New"/>
              </a:rPr>
            </a:br>
            <a:r>
              <a:rPr lang="en" sz="1500">
                <a:solidFill>
                  <a:schemeClr val="dk1"/>
                </a:solidFill>
                <a:latin typeface="Courier New"/>
                <a:ea typeface="Courier New"/>
                <a:cs typeface="Courier New"/>
                <a:sym typeface="Courier New"/>
              </a:rPr>
              <a:t>}</a:t>
            </a:r>
          </a:p>
          <a:p>
            <a:pPr>
              <a:lnSpc>
                <a:spcPct val="100000"/>
              </a:lnSpc>
              <a:spcBef>
                <a:spcPts val="0"/>
              </a:spcBef>
              <a:buNone/>
            </a:pPr>
            <a:r>
              <a:rPr lang="en" sz="1500">
                <a:solidFill>
                  <a:srgbClr val="00FF00"/>
                </a:solidFill>
                <a:latin typeface="Courier New"/>
                <a:ea typeface="Courier New"/>
                <a:cs typeface="Courier New"/>
                <a:sym typeface="Courier New"/>
              </a:rPr>
              <a:t>// The loop function runs over and over again forever</a:t>
            </a:r>
            <a:br>
              <a:rPr lang="en" sz="1500">
                <a:solidFill>
                  <a:schemeClr val="dk1"/>
                </a:solidFill>
                <a:latin typeface="Courier New"/>
                <a:ea typeface="Courier New"/>
                <a:cs typeface="Courier New"/>
                <a:sym typeface="Courier New"/>
              </a:rPr>
            </a:br>
            <a:r>
              <a:rPr lang="en" sz="1500">
                <a:solidFill>
                  <a:srgbClr val="00FFFF"/>
                </a:solidFill>
                <a:latin typeface="Courier New"/>
                <a:ea typeface="Courier New"/>
                <a:cs typeface="Courier New"/>
                <a:sym typeface="Courier New"/>
              </a:rPr>
              <a:t>void </a:t>
            </a:r>
            <a:r>
              <a:rPr lang="en" sz="1500">
                <a:solidFill>
                  <a:srgbClr val="FF9900"/>
                </a:solidFill>
                <a:latin typeface="Courier New"/>
                <a:ea typeface="Courier New"/>
                <a:cs typeface="Courier New"/>
                <a:sym typeface="Courier New"/>
              </a:rPr>
              <a:t>loop</a:t>
            </a:r>
            <a:r>
              <a:rPr lang="en" sz="1500">
                <a:solidFill>
                  <a:schemeClr val="dk1"/>
                </a:solidFill>
                <a:latin typeface="Courier New"/>
                <a:ea typeface="Courier New"/>
                <a:cs typeface="Courier New"/>
                <a:sym typeface="Courier New"/>
              </a:rPr>
              <a:t>() {</a:t>
            </a:r>
            <a:br>
              <a:rPr lang="en" sz="1500">
                <a:solidFill>
                  <a:schemeClr val="dk1"/>
                </a:solidFill>
                <a:latin typeface="Courier New"/>
                <a:ea typeface="Courier New"/>
                <a:cs typeface="Courier New"/>
                <a:sym typeface="Courier New"/>
              </a:rPr>
            </a:br>
            <a:r>
              <a:rPr lang="en" sz="1500">
                <a:solidFill>
                  <a:schemeClr val="dk1"/>
                </a:solidFill>
                <a:latin typeface="Courier New"/>
                <a:ea typeface="Courier New"/>
                <a:cs typeface="Courier New"/>
                <a:sym typeface="Courier New"/>
              </a:rPr>
              <a:t>  </a:t>
            </a:r>
            <a:r>
              <a:rPr lang="en" sz="1500">
                <a:solidFill>
                  <a:srgbClr val="FF9900"/>
                </a:solidFill>
                <a:latin typeface="Courier New"/>
                <a:ea typeface="Courier New"/>
                <a:cs typeface="Courier New"/>
                <a:sym typeface="Courier New"/>
              </a:rPr>
              <a:t>digitalWrite</a:t>
            </a:r>
            <a:r>
              <a:rPr lang="en" sz="1500">
                <a:solidFill>
                  <a:schemeClr val="dk1"/>
                </a:solidFill>
                <a:latin typeface="Courier New"/>
                <a:ea typeface="Courier New"/>
                <a:cs typeface="Courier New"/>
                <a:sym typeface="Courier New"/>
              </a:rPr>
              <a:t>(</a:t>
            </a:r>
            <a:r>
              <a:rPr lang="en" sz="1500">
                <a:solidFill>
                  <a:srgbClr val="FF0000"/>
                </a:solidFill>
                <a:latin typeface="Courier New"/>
                <a:ea typeface="Courier New"/>
                <a:cs typeface="Courier New"/>
                <a:sym typeface="Courier New"/>
              </a:rPr>
              <a:t>13</a:t>
            </a:r>
            <a:r>
              <a:rPr lang="en" sz="1500">
                <a:solidFill>
                  <a:schemeClr val="dk1"/>
                </a:solidFill>
                <a:latin typeface="Courier New"/>
                <a:ea typeface="Courier New"/>
                <a:cs typeface="Courier New"/>
                <a:sym typeface="Courier New"/>
              </a:rPr>
              <a:t>, </a:t>
            </a:r>
            <a:r>
              <a:rPr lang="en" sz="1500">
                <a:solidFill>
                  <a:srgbClr val="FF0000"/>
                </a:solidFill>
                <a:latin typeface="Courier New"/>
                <a:ea typeface="Courier New"/>
                <a:cs typeface="Courier New"/>
                <a:sym typeface="Courier New"/>
              </a:rPr>
              <a:t>HIGH</a:t>
            </a:r>
            <a:r>
              <a:rPr lang="en" sz="1500">
                <a:solidFill>
                  <a:schemeClr val="dk1"/>
                </a:solidFill>
                <a:latin typeface="Courier New"/>
                <a:ea typeface="Courier New"/>
                <a:cs typeface="Courier New"/>
                <a:sym typeface="Courier New"/>
              </a:rPr>
              <a:t>); </a:t>
            </a:r>
            <a:r>
              <a:rPr lang="en" sz="1500">
                <a:solidFill>
                  <a:srgbClr val="00FF00"/>
                </a:solidFill>
                <a:latin typeface="Courier New"/>
                <a:ea typeface="Courier New"/>
                <a:cs typeface="Courier New"/>
                <a:sym typeface="Courier New"/>
              </a:rPr>
              <a:t>// Turn the LED on (HIGH is the voltage level)</a:t>
            </a:r>
            <a:br>
              <a:rPr lang="en" sz="1500">
                <a:solidFill>
                  <a:schemeClr val="dk1"/>
                </a:solidFill>
                <a:latin typeface="Courier New"/>
                <a:ea typeface="Courier New"/>
                <a:cs typeface="Courier New"/>
                <a:sym typeface="Courier New"/>
              </a:rPr>
            </a:br>
            <a:r>
              <a:rPr lang="en" sz="1500">
                <a:solidFill>
                  <a:schemeClr val="dk1"/>
                </a:solidFill>
                <a:latin typeface="Courier New"/>
                <a:ea typeface="Courier New"/>
                <a:cs typeface="Courier New"/>
                <a:sym typeface="Courier New"/>
              </a:rPr>
              <a:t>  </a:t>
            </a:r>
            <a:r>
              <a:rPr lang="en" sz="1500">
                <a:solidFill>
                  <a:srgbClr val="FF9900"/>
                </a:solidFill>
                <a:latin typeface="Courier New"/>
                <a:ea typeface="Courier New"/>
                <a:cs typeface="Courier New"/>
                <a:sym typeface="Courier New"/>
              </a:rPr>
              <a:t>delay</a:t>
            </a:r>
            <a:r>
              <a:rPr lang="en" sz="1500">
                <a:solidFill>
                  <a:schemeClr val="dk1"/>
                </a:solidFill>
                <a:latin typeface="Courier New"/>
                <a:ea typeface="Courier New"/>
                <a:cs typeface="Courier New"/>
                <a:sym typeface="Courier New"/>
              </a:rPr>
              <a:t>(</a:t>
            </a:r>
            <a:r>
              <a:rPr lang="en" sz="1500">
                <a:solidFill>
                  <a:srgbClr val="FF0000"/>
                </a:solidFill>
                <a:latin typeface="Courier New"/>
                <a:ea typeface="Courier New"/>
                <a:cs typeface="Courier New"/>
                <a:sym typeface="Courier New"/>
              </a:rPr>
              <a:t>1000</a:t>
            </a:r>
            <a:r>
              <a:rPr lang="en" sz="1500">
                <a:solidFill>
                  <a:schemeClr val="dk1"/>
                </a:solidFill>
                <a:latin typeface="Courier New"/>
                <a:ea typeface="Courier New"/>
                <a:cs typeface="Courier New"/>
                <a:sym typeface="Courier New"/>
              </a:rPr>
              <a:t>);            </a:t>
            </a:r>
            <a:r>
              <a:rPr lang="en" sz="1500">
                <a:solidFill>
                  <a:srgbClr val="00FF00"/>
                </a:solidFill>
                <a:latin typeface="Courier New"/>
                <a:ea typeface="Courier New"/>
                <a:cs typeface="Courier New"/>
                <a:sym typeface="Courier New"/>
              </a:rPr>
              <a:t>// Wait for a second</a:t>
            </a:r>
            <a:br>
              <a:rPr lang="en" sz="1500">
                <a:solidFill>
                  <a:srgbClr val="00FF00"/>
                </a:solidFill>
                <a:latin typeface="Courier New"/>
                <a:ea typeface="Courier New"/>
                <a:cs typeface="Courier New"/>
                <a:sym typeface="Courier New"/>
              </a:rPr>
            </a:br>
            <a:r>
              <a:rPr lang="en" sz="1500">
                <a:solidFill>
                  <a:schemeClr val="dk1"/>
                </a:solidFill>
                <a:latin typeface="Courier New"/>
                <a:ea typeface="Courier New"/>
                <a:cs typeface="Courier New"/>
                <a:sym typeface="Courier New"/>
              </a:rPr>
              <a:t>  </a:t>
            </a:r>
            <a:r>
              <a:rPr lang="en" sz="1500">
                <a:solidFill>
                  <a:srgbClr val="FF9900"/>
                </a:solidFill>
                <a:latin typeface="Courier New"/>
                <a:ea typeface="Courier New"/>
                <a:cs typeface="Courier New"/>
                <a:sym typeface="Courier New"/>
              </a:rPr>
              <a:t>digitalWrite</a:t>
            </a:r>
            <a:r>
              <a:rPr lang="en" sz="1500">
                <a:solidFill>
                  <a:schemeClr val="dk1"/>
                </a:solidFill>
                <a:latin typeface="Courier New"/>
                <a:ea typeface="Courier New"/>
                <a:cs typeface="Courier New"/>
                <a:sym typeface="Courier New"/>
              </a:rPr>
              <a:t>(</a:t>
            </a:r>
            <a:r>
              <a:rPr lang="en" sz="1500">
                <a:solidFill>
                  <a:srgbClr val="FF0000"/>
                </a:solidFill>
                <a:latin typeface="Courier New"/>
                <a:ea typeface="Courier New"/>
                <a:cs typeface="Courier New"/>
                <a:sym typeface="Courier New"/>
              </a:rPr>
              <a:t>13</a:t>
            </a:r>
            <a:r>
              <a:rPr lang="en" sz="1500">
                <a:solidFill>
                  <a:schemeClr val="dk1"/>
                </a:solidFill>
                <a:latin typeface="Courier New"/>
                <a:ea typeface="Courier New"/>
                <a:cs typeface="Courier New"/>
                <a:sym typeface="Courier New"/>
              </a:rPr>
              <a:t>, </a:t>
            </a:r>
            <a:r>
              <a:rPr lang="en" sz="1500">
                <a:solidFill>
                  <a:srgbClr val="FF0000"/>
                </a:solidFill>
                <a:latin typeface="Courier New"/>
                <a:ea typeface="Courier New"/>
                <a:cs typeface="Courier New"/>
                <a:sym typeface="Courier New"/>
              </a:rPr>
              <a:t>LOW</a:t>
            </a:r>
            <a:r>
              <a:rPr lang="en" sz="1500">
                <a:solidFill>
                  <a:schemeClr val="dk1"/>
                </a:solidFill>
                <a:latin typeface="Courier New"/>
                <a:ea typeface="Courier New"/>
                <a:cs typeface="Courier New"/>
                <a:sym typeface="Courier New"/>
              </a:rPr>
              <a:t>);  </a:t>
            </a:r>
            <a:r>
              <a:rPr lang="en" sz="1500">
                <a:solidFill>
                  <a:srgbClr val="00FF00"/>
                </a:solidFill>
                <a:latin typeface="Courier New"/>
                <a:ea typeface="Courier New"/>
                <a:cs typeface="Courier New"/>
                <a:sym typeface="Courier New"/>
              </a:rPr>
              <a:t>// Turn the LED off by making the voltage LOW</a:t>
            </a:r>
            <a:br>
              <a:rPr lang="en" sz="1500">
                <a:solidFill>
                  <a:schemeClr val="dk1"/>
                </a:solidFill>
                <a:latin typeface="Courier New"/>
                <a:ea typeface="Courier New"/>
                <a:cs typeface="Courier New"/>
                <a:sym typeface="Courier New"/>
              </a:rPr>
            </a:br>
            <a:r>
              <a:rPr lang="en" sz="1500">
                <a:solidFill>
                  <a:schemeClr val="dk1"/>
                </a:solidFill>
                <a:latin typeface="Courier New"/>
                <a:ea typeface="Courier New"/>
                <a:cs typeface="Courier New"/>
                <a:sym typeface="Courier New"/>
              </a:rPr>
              <a:t>  </a:t>
            </a:r>
            <a:r>
              <a:rPr lang="en" sz="1500">
                <a:solidFill>
                  <a:srgbClr val="FF9900"/>
                </a:solidFill>
                <a:latin typeface="Courier New"/>
                <a:ea typeface="Courier New"/>
                <a:cs typeface="Courier New"/>
                <a:sym typeface="Courier New"/>
              </a:rPr>
              <a:t>delay</a:t>
            </a:r>
            <a:r>
              <a:rPr lang="en" sz="1500">
                <a:solidFill>
                  <a:schemeClr val="dk1"/>
                </a:solidFill>
                <a:latin typeface="Courier New"/>
                <a:ea typeface="Courier New"/>
                <a:cs typeface="Courier New"/>
                <a:sym typeface="Courier New"/>
              </a:rPr>
              <a:t>(</a:t>
            </a:r>
            <a:r>
              <a:rPr lang="en" sz="1500">
                <a:solidFill>
                  <a:srgbClr val="FF0000"/>
                </a:solidFill>
                <a:latin typeface="Courier New"/>
                <a:ea typeface="Courier New"/>
                <a:cs typeface="Courier New"/>
                <a:sym typeface="Courier New"/>
              </a:rPr>
              <a:t>1000</a:t>
            </a:r>
            <a:r>
              <a:rPr lang="en" sz="1500">
                <a:solidFill>
                  <a:schemeClr val="dk1"/>
                </a:solidFill>
                <a:latin typeface="Courier New"/>
                <a:ea typeface="Courier New"/>
                <a:cs typeface="Courier New"/>
                <a:sym typeface="Courier New"/>
              </a:rPr>
              <a:t>);            </a:t>
            </a:r>
            <a:r>
              <a:rPr lang="en" sz="1500">
                <a:solidFill>
                  <a:srgbClr val="00FF00"/>
                </a:solidFill>
                <a:latin typeface="Courier New"/>
                <a:ea typeface="Courier New"/>
                <a:cs typeface="Courier New"/>
                <a:sym typeface="Courier New"/>
              </a:rPr>
              <a:t>// Wait for a second</a:t>
            </a:r>
            <a:br>
              <a:rPr lang="en" sz="1500">
                <a:solidFill>
                  <a:schemeClr val="dk1"/>
                </a:solidFill>
                <a:latin typeface="Courier New"/>
                <a:ea typeface="Courier New"/>
                <a:cs typeface="Courier New"/>
                <a:sym typeface="Courier New"/>
              </a:rPr>
            </a:br>
            <a:r>
              <a:rPr lang="en" sz="1500">
                <a:solidFill>
                  <a:schemeClr val="dk1"/>
                </a:solidFill>
                <a:latin typeface="Courier New"/>
                <a:ea typeface="Courier New"/>
                <a:cs typeface="Courier New"/>
                <a:sym typeface="Courier New"/>
              </a:rPr>
              <a:t>}</a:t>
            </a:r>
          </a:p>
        </p:txBody>
      </p:sp>
      <p:sp>
        <p:nvSpPr>
          <p:cNvPr id="138" name="Shape 138"/>
          <p:cNvSpPr txBox="1"/>
          <p:nvPr/>
        </p:nvSpPr>
        <p:spPr>
          <a:xfrm>
            <a:off x="311700" y="849075"/>
            <a:ext cx="7009499" cy="257700"/>
          </a:xfrm>
          <a:prstGeom prst="rect">
            <a:avLst/>
          </a:prstGeom>
          <a:noFill/>
          <a:ln>
            <a:noFill/>
          </a:ln>
        </p:spPr>
        <p:txBody>
          <a:bodyPr anchorCtr="0" anchor="t" bIns="91425" lIns="91425" rIns="91425" tIns="91425">
            <a:noAutofit/>
          </a:bodyPr>
          <a:lstStyle/>
          <a:p>
            <a:pPr rtl="0">
              <a:spcBef>
                <a:spcPts val="0"/>
              </a:spcBef>
              <a:buNone/>
            </a:pPr>
            <a:r>
              <a:rPr lang="en">
                <a:solidFill>
                  <a:srgbClr val="FF0000"/>
                </a:solidFill>
              </a:rPr>
              <a:t>File ⇒ Examples ⇒ 01.Basics ⇒ Blink)</a:t>
            </a:r>
          </a:p>
          <a:p>
            <a:pPr>
              <a:spcBef>
                <a:spcPts val="0"/>
              </a:spcBef>
              <a:buNone/>
            </a:pPr>
            <a:r>
              <a:t/>
            </a:r>
            <a:endParaRP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sz="4800">
                <a:solidFill>
                  <a:srgbClr val="FF0000"/>
                </a:solidFill>
              </a:rPr>
              <a:t>Functions</a:t>
            </a:r>
          </a:p>
        </p:txBody>
      </p:sp>
      <p:sp>
        <p:nvSpPr>
          <p:cNvPr id="144" name="Shape 144"/>
          <p:cNvSpPr txBox="1"/>
          <p:nvPr>
            <p:ph idx="1" type="body"/>
          </p:nvPr>
        </p:nvSpPr>
        <p:spPr>
          <a:xfrm>
            <a:off x="311700" y="1152475"/>
            <a:ext cx="8520599" cy="3654599"/>
          </a:xfrm>
          <a:prstGeom prst="rect">
            <a:avLst/>
          </a:prstGeom>
        </p:spPr>
        <p:txBody>
          <a:bodyPr anchorCtr="0" anchor="t" bIns="91425" lIns="91425" rIns="91425" tIns="91425">
            <a:noAutofit/>
          </a:bodyPr>
          <a:lstStyle/>
          <a:p>
            <a:pPr rtl="0">
              <a:spcBef>
                <a:spcPts val="0"/>
              </a:spcBef>
              <a:buNone/>
            </a:pPr>
            <a:r>
              <a:rPr lang="en">
                <a:solidFill>
                  <a:schemeClr val="dk1"/>
                </a:solidFill>
              </a:rPr>
              <a:t>Segmenting code into functions allows a programmer to create modular pieces of code that perform a defined task and then return to the area of code from which the function was "called".</a:t>
            </a:r>
          </a:p>
          <a:p>
            <a:pPr rtl="0">
              <a:spcBef>
                <a:spcPts val="0"/>
              </a:spcBef>
              <a:buNone/>
            </a:pPr>
            <a:r>
              <a:rPr lang="en">
                <a:solidFill>
                  <a:schemeClr val="dk1"/>
                </a:solidFill>
              </a:rPr>
              <a:t>Functions has several advantages:</a:t>
            </a:r>
          </a:p>
          <a:p>
            <a:pPr indent="-228600" lvl="0" marL="457200" rtl="0">
              <a:spcBef>
                <a:spcPts val="0"/>
              </a:spcBef>
              <a:buClr>
                <a:schemeClr val="dk1"/>
              </a:buClr>
            </a:pPr>
            <a:r>
              <a:rPr lang="en">
                <a:solidFill>
                  <a:schemeClr val="dk1"/>
                </a:solidFill>
              </a:rPr>
              <a:t>Stay organized</a:t>
            </a:r>
          </a:p>
          <a:p>
            <a:pPr indent="-228600" lvl="0" marL="457200" rtl="0">
              <a:spcBef>
                <a:spcPts val="0"/>
              </a:spcBef>
              <a:buClr>
                <a:schemeClr val="dk1"/>
              </a:buClr>
            </a:pPr>
            <a:r>
              <a:rPr lang="en">
                <a:solidFill>
                  <a:schemeClr val="dk1"/>
                </a:solidFill>
              </a:rPr>
              <a:t>Functions make the whole sketch smaller and more compact because sections of code are reused many times.</a:t>
            </a:r>
          </a:p>
          <a:p>
            <a:pPr indent="-228600" lvl="0" marL="457200" rtl="0">
              <a:spcBef>
                <a:spcPts val="0"/>
              </a:spcBef>
              <a:buClr>
                <a:schemeClr val="dk1"/>
              </a:buClr>
            </a:pPr>
            <a:r>
              <a:rPr lang="en">
                <a:solidFill>
                  <a:schemeClr val="dk1"/>
                </a:solidFill>
              </a:rPr>
              <a:t>They make it easier to reuse code in other programs by making it more modular, and as a nice side effect, using functions also often makes the code more readable.</a:t>
            </a:r>
          </a:p>
          <a:p>
            <a:pPr>
              <a:spcBef>
                <a:spcPts val="0"/>
              </a:spcBef>
              <a:buNone/>
            </a:pPr>
            <a:r>
              <a:t/>
            </a:r>
            <a:endParaRPr>
              <a:solidFill>
                <a:schemeClr val="dk1"/>
              </a:solidFill>
            </a:endParaRP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idx="1" type="body"/>
          </p:nvPr>
        </p:nvSpPr>
        <p:spPr>
          <a:xfrm>
            <a:off x="311700" y="1152475"/>
            <a:ext cx="3999899" cy="3416400"/>
          </a:xfrm>
          <a:prstGeom prst="rect">
            <a:avLst/>
          </a:prstGeom>
        </p:spPr>
        <p:txBody>
          <a:bodyPr anchorCtr="0" anchor="t" bIns="91425" lIns="91425" rIns="91425" tIns="91425">
            <a:noAutofit/>
          </a:bodyPr>
          <a:lstStyle/>
          <a:p>
            <a:pPr>
              <a:spcBef>
                <a:spcPts val="0"/>
              </a:spcBef>
              <a:buNone/>
            </a:pPr>
            <a:r>
              <a:rPr lang="en" sz="2400">
                <a:solidFill>
                  <a:schemeClr val="dk1"/>
                </a:solidFill>
              </a:rPr>
              <a:t>Write a HIGH or a LOW value to a digital pin. If the pin has been configured as an OUTPUT with pinMode(), its voltage will be set to the corresponding value: 5V for HIGH, 0V (ground) for LOW.</a:t>
            </a:r>
          </a:p>
        </p:txBody>
      </p:sp>
      <p:sp>
        <p:nvSpPr>
          <p:cNvPr id="150" name="Shape 150"/>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sz="4800">
                <a:solidFill>
                  <a:srgbClr val="FF0000"/>
                </a:solidFill>
              </a:rPr>
              <a:t>Function: digitalWrite()</a:t>
            </a:r>
          </a:p>
        </p:txBody>
      </p:sp>
      <p:sp>
        <p:nvSpPr>
          <p:cNvPr id="151" name="Shape 151"/>
          <p:cNvSpPr txBox="1"/>
          <p:nvPr>
            <p:ph idx="2" type="body"/>
          </p:nvPr>
        </p:nvSpPr>
        <p:spPr>
          <a:xfrm>
            <a:off x="4832400" y="1152475"/>
            <a:ext cx="3999899" cy="1376999"/>
          </a:xfrm>
          <a:prstGeom prst="rect">
            <a:avLst/>
          </a:prstGeom>
        </p:spPr>
        <p:txBody>
          <a:bodyPr anchorCtr="0" anchor="t" bIns="91425" lIns="91425" rIns="91425" tIns="91425">
            <a:noAutofit/>
          </a:bodyPr>
          <a:lstStyle/>
          <a:p>
            <a:pPr rtl="0">
              <a:spcBef>
                <a:spcPts val="0"/>
              </a:spcBef>
              <a:buNone/>
            </a:pPr>
            <a:r>
              <a:rPr lang="en" sz="2400">
                <a:solidFill>
                  <a:schemeClr val="dk1"/>
                </a:solidFill>
              </a:rPr>
              <a:t>Syntax:</a:t>
            </a:r>
          </a:p>
          <a:p>
            <a:pPr indent="0" marL="457200" rtl="0">
              <a:spcBef>
                <a:spcPts val="0"/>
              </a:spcBef>
              <a:buNone/>
            </a:pPr>
            <a:r>
              <a:rPr lang="en" sz="2400">
                <a:solidFill>
                  <a:srgbClr val="FF9900"/>
                </a:solidFill>
              </a:rPr>
              <a:t>digitalWrite</a:t>
            </a:r>
            <a:r>
              <a:rPr lang="en" sz="2400">
                <a:solidFill>
                  <a:schemeClr val="dk1"/>
                </a:solidFill>
              </a:rPr>
              <a:t>(</a:t>
            </a:r>
            <a:r>
              <a:rPr lang="en" sz="2400">
                <a:solidFill>
                  <a:srgbClr val="FF0000"/>
                </a:solidFill>
              </a:rPr>
              <a:t>pin</a:t>
            </a:r>
            <a:r>
              <a:rPr lang="en" sz="2400">
                <a:solidFill>
                  <a:schemeClr val="dk1"/>
                </a:solidFill>
              </a:rPr>
              <a:t>, </a:t>
            </a:r>
            <a:r>
              <a:rPr lang="en" sz="2400">
                <a:solidFill>
                  <a:srgbClr val="FF0000"/>
                </a:solidFill>
              </a:rPr>
              <a:t>value</a:t>
            </a:r>
            <a:r>
              <a:rPr lang="en" sz="2400">
                <a:solidFill>
                  <a:schemeClr val="dk1"/>
                </a:solidFill>
              </a:rPr>
              <a:t>)</a:t>
            </a:r>
          </a:p>
          <a:p>
            <a:pPr rtl="0">
              <a:spcBef>
                <a:spcPts val="0"/>
              </a:spcBef>
              <a:buNone/>
            </a:pPr>
            <a:r>
              <a:rPr lang="en" sz="2400">
                <a:solidFill>
                  <a:schemeClr val="dk1"/>
                </a:solidFill>
              </a:rPr>
              <a:t>Parameters:</a:t>
            </a:r>
          </a:p>
          <a:p>
            <a:pPr indent="0" marL="457200" rtl="0">
              <a:spcBef>
                <a:spcPts val="0"/>
              </a:spcBef>
              <a:buNone/>
            </a:pPr>
            <a:r>
              <a:rPr lang="en" sz="2400">
                <a:solidFill>
                  <a:srgbClr val="FF0000"/>
                </a:solidFill>
              </a:rPr>
              <a:t>pin</a:t>
            </a:r>
            <a:r>
              <a:rPr lang="en" sz="2400">
                <a:solidFill>
                  <a:schemeClr val="dk1"/>
                </a:solidFill>
              </a:rPr>
              <a:t>: The pin number</a:t>
            </a:r>
            <a:br>
              <a:rPr lang="en" sz="2400">
                <a:solidFill>
                  <a:schemeClr val="dk1"/>
                </a:solidFill>
              </a:rPr>
            </a:br>
            <a:r>
              <a:rPr lang="en" sz="2400">
                <a:solidFill>
                  <a:srgbClr val="FF0000"/>
                </a:solidFill>
              </a:rPr>
              <a:t>value</a:t>
            </a:r>
            <a:r>
              <a:rPr lang="en" sz="2400">
                <a:solidFill>
                  <a:schemeClr val="dk1"/>
                </a:solidFill>
              </a:rPr>
              <a:t>: HIGH or LOW</a:t>
            </a:r>
          </a:p>
          <a:p>
            <a:pPr>
              <a:spcBef>
                <a:spcPts val="0"/>
              </a:spcBef>
              <a:buNone/>
            </a:pPr>
            <a:r>
              <a:t/>
            </a:r>
            <a:endParaRPr sz="2400">
              <a:solidFill>
                <a:schemeClr val="dk1"/>
              </a:solidFill>
            </a:endParaRPr>
          </a:p>
        </p:txBody>
      </p:sp>
      <p:cxnSp>
        <p:nvCxnSpPr>
          <p:cNvPr id="152" name="Shape 152"/>
          <p:cNvCxnSpPr/>
          <p:nvPr/>
        </p:nvCxnSpPr>
        <p:spPr>
          <a:xfrm>
            <a:off x="4572000" y="1483475"/>
            <a:ext cx="0" cy="2970599"/>
          </a:xfrm>
          <a:prstGeom prst="straightConnector1">
            <a:avLst/>
          </a:prstGeom>
          <a:noFill/>
          <a:ln cap="flat" cmpd="sng" w="9525">
            <a:solidFill>
              <a:schemeClr val="dk1"/>
            </a:solidFill>
            <a:prstDash val="solid"/>
            <a:round/>
            <a:headEnd len="lg" w="lg" type="none"/>
            <a:tailEnd len="lg" w="lg" type="none"/>
          </a:ln>
        </p:spPr>
      </p:cxn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sz="4800">
                <a:solidFill>
                  <a:srgbClr val="FF0000"/>
                </a:solidFill>
              </a:rPr>
              <a:t>Function: delay()</a:t>
            </a:r>
          </a:p>
        </p:txBody>
      </p:sp>
      <p:sp>
        <p:nvSpPr>
          <p:cNvPr id="158" name="Shape 158"/>
          <p:cNvSpPr txBox="1"/>
          <p:nvPr>
            <p:ph idx="1" type="body"/>
          </p:nvPr>
        </p:nvSpPr>
        <p:spPr>
          <a:xfrm>
            <a:off x="311700" y="1161025"/>
            <a:ext cx="3999899" cy="3408000"/>
          </a:xfrm>
          <a:prstGeom prst="rect">
            <a:avLst/>
          </a:prstGeom>
        </p:spPr>
        <p:txBody>
          <a:bodyPr anchorCtr="0" anchor="t" bIns="91425" lIns="91425" rIns="91425" tIns="91425">
            <a:noAutofit/>
          </a:bodyPr>
          <a:lstStyle/>
          <a:p>
            <a:pPr rtl="0">
              <a:spcBef>
                <a:spcPts val="0"/>
              </a:spcBef>
              <a:buNone/>
            </a:pPr>
            <a:r>
              <a:rPr lang="en" sz="2400">
                <a:solidFill>
                  <a:schemeClr val="dk1"/>
                </a:solidFill>
              </a:rPr>
              <a:t>Pauses the program for the amount of time (in miliseconds) specified as parameter. (There are 1000 milliseconds in a second.)</a:t>
            </a:r>
          </a:p>
          <a:p>
            <a:pPr>
              <a:spcBef>
                <a:spcPts val="0"/>
              </a:spcBef>
              <a:buNone/>
            </a:pPr>
            <a:r>
              <a:rPr lang="en" sz="2000">
                <a:solidFill>
                  <a:schemeClr val="dk1"/>
                </a:solidFill>
                <a:latin typeface="Courier New"/>
                <a:ea typeface="Courier New"/>
                <a:cs typeface="Courier New"/>
                <a:sym typeface="Courier New"/>
              </a:rPr>
              <a:t>    1,000 =  1 sec </a:t>
            </a:r>
            <a:br>
              <a:rPr lang="en" sz="2000">
                <a:solidFill>
                  <a:schemeClr val="dk1"/>
                </a:solidFill>
                <a:latin typeface="Courier New"/>
                <a:ea typeface="Courier New"/>
                <a:cs typeface="Courier New"/>
                <a:sym typeface="Courier New"/>
              </a:rPr>
            </a:br>
            <a:r>
              <a:rPr lang="en" sz="2000">
                <a:solidFill>
                  <a:schemeClr val="dk1"/>
                </a:solidFill>
                <a:latin typeface="Courier New"/>
                <a:ea typeface="Courier New"/>
                <a:cs typeface="Courier New"/>
                <a:sym typeface="Courier New"/>
              </a:rPr>
              <a:t>   30,000 = 30 sec</a:t>
            </a:r>
            <a:br>
              <a:rPr lang="en" sz="2000">
                <a:solidFill>
                  <a:schemeClr val="dk1"/>
                </a:solidFill>
                <a:latin typeface="Courier New"/>
                <a:ea typeface="Courier New"/>
                <a:cs typeface="Courier New"/>
                <a:sym typeface="Courier New"/>
              </a:rPr>
            </a:br>
            <a:r>
              <a:rPr lang="en" sz="2000">
                <a:solidFill>
                  <a:schemeClr val="dk1"/>
                </a:solidFill>
                <a:latin typeface="Courier New"/>
                <a:ea typeface="Courier New"/>
                <a:cs typeface="Courier New"/>
                <a:sym typeface="Courier New"/>
              </a:rPr>
              <a:t>   60,000 =  1 min</a:t>
            </a:r>
          </a:p>
        </p:txBody>
      </p:sp>
      <p:sp>
        <p:nvSpPr>
          <p:cNvPr id="159" name="Shape 159"/>
          <p:cNvSpPr txBox="1"/>
          <p:nvPr>
            <p:ph idx="2" type="body"/>
          </p:nvPr>
        </p:nvSpPr>
        <p:spPr>
          <a:xfrm>
            <a:off x="4832400" y="1161025"/>
            <a:ext cx="3999899" cy="3408000"/>
          </a:xfrm>
          <a:prstGeom prst="rect">
            <a:avLst/>
          </a:prstGeom>
        </p:spPr>
        <p:txBody>
          <a:bodyPr anchorCtr="0" anchor="t" bIns="91425" lIns="91425" rIns="91425" tIns="91425">
            <a:noAutofit/>
          </a:bodyPr>
          <a:lstStyle/>
          <a:p>
            <a:pPr rtl="0">
              <a:spcBef>
                <a:spcPts val="0"/>
              </a:spcBef>
              <a:buNone/>
            </a:pPr>
            <a:r>
              <a:rPr lang="en" sz="2400">
                <a:solidFill>
                  <a:schemeClr val="dk1"/>
                </a:solidFill>
              </a:rPr>
              <a:t>Syntax:</a:t>
            </a:r>
          </a:p>
          <a:p>
            <a:pPr indent="0" marL="457200" rtl="0">
              <a:spcBef>
                <a:spcPts val="0"/>
              </a:spcBef>
              <a:buNone/>
            </a:pPr>
            <a:r>
              <a:rPr lang="en" sz="2400">
                <a:solidFill>
                  <a:srgbClr val="FF9900"/>
                </a:solidFill>
              </a:rPr>
              <a:t>delay</a:t>
            </a:r>
            <a:r>
              <a:rPr lang="en" sz="2400">
                <a:solidFill>
                  <a:schemeClr val="dk1"/>
                </a:solidFill>
              </a:rPr>
              <a:t>(</a:t>
            </a:r>
            <a:r>
              <a:rPr lang="en" sz="2400">
                <a:solidFill>
                  <a:srgbClr val="FF0000"/>
                </a:solidFill>
              </a:rPr>
              <a:t>ms</a:t>
            </a:r>
            <a:r>
              <a:rPr lang="en" sz="2400">
                <a:solidFill>
                  <a:schemeClr val="dk1"/>
                </a:solidFill>
              </a:rPr>
              <a:t>)</a:t>
            </a:r>
          </a:p>
          <a:p>
            <a:pPr rtl="0">
              <a:spcBef>
                <a:spcPts val="0"/>
              </a:spcBef>
              <a:buNone/>
            </a:pPr>
            <a:r>
              <a:rPr lang="en" sz="2400">
                <a:solidFill>
                  <a:schemeClr val="dk1"/>
                </a:solidFill>
              </a:rPr>
              <a:t>Parameters:</a:t>
            </a:r>
          </a:p>
          <a:p>
            <a:pPr indent="0" marL="457200" rtl="0">
              <a:spcBef>
                <a:spcPts val="0"/>
              </a:spcBef>
              <a:buNone/>
            </a:pPr>
            <a:r>
              <a:rPr lang="en" sz="2400">
                <a:solidFill>
                  <a:srgbClr val="FF0000"/>
                </a:solidFill>
              </a:rPr>
              <a:t>ms</a:t>
            </a:r>
            <a:r>
              <a:rPr lang="en" sz="2400">
                <a:solidFill>
                  <a:schemeClr val="dk1"/>
                </a:solidFill>
              </a:rPr>
              <a:t>: the number of milliseconds to pause (unsigned long)</a:t>
            </a:r>
          </a:p>
          <a:p>
            <a:pPr>
              <a:spcBef>
                <a:spcPts val="0"/>
              </a:spcBef>
              <a:buNone/>
            </a:pPr>
            <a:r>
              <a:t/>
            </a:r>
            <a:endParaRPr sz="2400">
              <a:solidFill>
                <a:schemeClr val="dk1"/>
              </a:solidFill>
            </a:endParaRPr>
          </a:p>
        </p:txBody>
      </p:sp>
      <p:cxnSp>
        <p:nvCxnSpPr>
          <p:cNvPr id="160" name="Shape 160"/>
          <p:cNvCxnSpPr/>
          <p:nvPr/>
        </p:nvCxnSpPr>
        <p:spPr>
          <a:xfrm>
            <a:off x="4572000" y="1483475"/>
            <a:ext cx="0" cy="2970599"/>
          </a:xfrm>
          <a:prstGeom prst="straightConnector1">
            <a:avLst/>
          </a:prstGeom>
          <a:noFill/>
          <a:ln cap="flat" cmpd="sng" w="9525">
            <a:solidFill>
              <a:schemeClr val="dk1"/>
            </a:solidFill>
            <a:prstDash val="solid"/>
            <a:round/>
            <a:headEnd len="lg" w="lg" type="none"/>
            <a:tailEnd len="lg" w="lg" type="none"/>
          </a:ln>
        </p:spPr>
      </p:cxn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sz="4800">
                <a:solidFill>
                  <a:srgbClr val="FF0000"/>
                </a:solidFill>
              </a:rPr>
              <a:t>Try this</a:t>
            </a:r>
          </a:p>
        </p:txBody>
      </p:sp>
      <p:sp>
        <p:nvSpPr>
          <p:cNvPr id="166" name="Shape 166"/>
          <p:cNvSpPr txBox="1"/>
          <p:nvPr>
            <p:ph idx="1" type="body"/>
          </p:nvPr>
        </p:nvSpPr>
        <p:spPr>
          <a:xfrm>
            <a:off x="311700" y="1152475"/>
            <a:ext cx="8520599" cy="3751199"/>
          </a:xfrm>
          <a:prstGeom prst="rect">
            <a:avLst/>
          </a:prstGeom>
        </p:spPr>
        <p:txBody>
          <a:bodyPr anchorCtr="0" anchor="t" bIns="91425" lIns="91425" rIns="91425" tIns="91425">
            <a:noAutofit/>
          </a:bodyPr>
          <a:lstStyle/>
          <a:p>
            <a:pPr indent="-228600" lvl="0" marL="457200" rtl="0">
              <a:spcBef>
                <a:spcPts val="0"/>
              </a:spcBef>
              <a:buClr>
                <a:schemeClr val="dk1"/>
              </a:buClr>
              <a:buSzPct val="100000"/>
            </a:pPr>
            <a:r>
              <a:rPr lang="en" sz="2400">
                <a:solidFill>
                  <a:schemeClr val="dk1"/>
                </a:solidFill>
              </a:rPr>
              <a:t>Change the blink sketch to make the LED blink faster or slower.  *Hint:* You can change the value in the delay function. </a:t>
            </a:r>
          </a:p>
          <a:p>
            <a:pPr indent="-228600" lvl="0" marL="457200" rtl="0">
              <a:spcBef>
                <a:spcPts val="0"/>
              </a:spcBef>
              <a:buClr>
                <a:schemeClr val="dk1"/>
              </a:buClr>
              <a:buSzPct val="100000"/>
            </a:pPr>
            <a:r>
              <a:rPr lang="en" sz="2400">
                <a:solidFill>
                  <a:schemeClr val="dk1"/>
                </a:solidFill>
              </a:rPr>
              <a:t>Change the blink sketch to make a pattern. Do SOS in morse code. Three short blinks, three long blinks, three short blinks</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sp>
        <p:nvSpPr>
          <p:cNvPr id="171" name="Shape 171"/>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sz="4800">
                <a:solidFill>
                  <a:srgbClr val="FF0000"/>
                </a:solidFill>
              </a:rPr>
              <a:t>Blink Faster, and Slower </a:t>
            </a:r>
          </a:p>
        </p:txBody>
      </p:sp>
      <p:sp>
        <p:nvSpPr>
          <p:cNvPr id="172" name="Shape 172"/>
          <p:cNvSpPr txBox="1"/>
          <p:nvPr>
            <p:ph idx="1" type="body"/>
          </p:nvPr>
        </p:nvSpPr>
        <p:spPr>
          <a:xfrm>
            <a:off x="311700" y="1257450"/>
            <a:ext cx="8520599" cy="3311400"/>
          </a:xfrm>
          <a:prstGeom prst="rect">
            <a:avLst/>
          </a:prstGeom>
        </p:spPr>
        <p:txBody>
          <a:bodyPr anchorCtr="0" anchor="t" bIns="91425" lIns="91425" rIns="91425" tIns="91425">
            <a:noAutofit/>
          </a:bodyPr>
          <a:lstStyle/>
          <a:p>
            <a:pPr indent="0" marL="0" marR="0" rtl="0" algn="l">
              <a:lnSpc>
                <a:spcPct val="100000"/>
              </a:lnSpc>
              <a:spcBef>
                <a:spcPts val="0"/>
              </a:spcBef>
              <a:spcAft>
                <a:spcPts val="1600"/>
              </a:spcAft>
              <a:buNone/>
            </a:pPr>
            <a:r>
              <a:rPr lang="en" sz="1200">
                <a:solidFill>
                  <a:srgbClr val="00FFFF"/>
                </a:solidFill>
                <a:latin typeface="Courier New"/>
                <a:ea typeface="Courier New"/>
                <a:cs typeface="Courier New"/>
                <a:sym typeface="Courier New"/>
              </a:rPr>
              <a:t>void </a:t>
            </a:r>
            <a:r>
              <a:rPr lang="en" sz="1200">
                <a:solidFill>
                  <a:srgbClr val="FF9900"/>
                </a:solidFill>
                <a:latin typeface="Courier New"/>
                <a:ea typeface="Courier New"/>
                <a:cs typeface="Courier New"/>
                <a:sym typeface="Courier New"/>
              </a:rPr>
              <a:t>setup(</a:t>
            </a:r>
            <a:r>
              <a:rPr lang="en" sz="1200">
                <a:latin typeface="Courier New"/>
                <a:ea typeface="Courier New"/>
                <a:cs typeface="Courier New"/>
                <a:sym typeface="Courier New"/>
              </a:rPr>
              <a:t>) {</a:t>
            </a:r>
            <a:br>
              <a:rPr lang="en" sz="1200">
                <a:latin typeface="Courier New"/>
                <a:ea typeface="Courier New"/>
                <a:cs typeface="Courier New"/>
                <a:sym typeface="Courier New"/>
              </a:rPr>
            </a:br>
            <a:r>
              <a:rPr lang="en" sz="1200">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pinMode</a:t>
            </a:r>
            <a:r>
              <a:rPr lang="en" sz="1200">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13</a:t>
            </a:r>
            <a:r>
              <a:rPr lang="en" sz="1200">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OUTPUT</a:t>
            </a:r>
            <a:r>
              <a:rPr lang="en" sz="1200">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Initialize digital </a:t>
            </a:r>
            <a:br>
              <a:rPr lang="en" sz="1200">
                <a:solidFill>
                  <a:srgbClr val="00FF00"/>
                </a:solidFill>
                <a:latin typeface="Courier New"/>
                <a:ea typeface="Courier New"/>
                <a:cs typeface="Courier New"/>
                <a:sym typeface="Courier New"/>
              </a:rPr>
            </a:br>
            <a:r>
              <a:rPr lang="en" sz="1200">
                <a:solidFill>
                  <a:srgbClr val="00FF00"/>
                </a:solidFill>
                <a:latin typeface="Courier New"/>
                <a:ea typeface="Courier New"/>
                <a:cs typeface="Courier New"/>
                <a:sym typeface="Courier New"/>
              </a:rPr>
              <a:t>                          // pin 13 as an output.</a:t>
            </a:r>
            <a:br>
              <a:rPr lang="en" sz="1200">
                <a:latin typeface="Courier New"/>
                <a:ea typeface="Courier New"/>
                <a:cs typeface="Courier New"/>
                <a:sym typeface="Courier New"/>
              </a:rPr>
            </a:br>
            <a:r>
              <a:rPr lang="en" sz="1200">
                <a:latin typeface="Courier New"/>
                <a:ea typeface="Courier New"/>
                <a:cs typeface="Courier New"/>
                <a:sym typeface="Courier New"/>
              </a:rPr>
              <a:t>}</a:t>
            </a:r>
          </a:p>
          <a:p>
            <a:pPr indent="0" marL="0" marR="0" rtl="0" algn="l">
              <a:lnSpc>
                <a:spcPct val="100000"/>
              </a:lnSpc>
              <a:spcBef>
                <a:spcPts val="0"/>
              </a:spcBef>
              <a:spcAft>
                <a:spcPts val="1600"/>
              </a:spcAft>
              <a:buNone/>
            </a:pPr>
            <a:r>
              <a:rPr lang="en" sz="1200">
                <a:solidFill>
                  <a:srgbClr val="00FF00"/>
                </a:solidFill>
                <a:latin typeface="Courier New"/>
                <a:ea typeface="Courier New"/>
                <a:cs typeface="Courier New"/>
                <a:sym typeface="Courier New"/>
              </a:rPr>
              <a:t>// the loop function runs over and over again forever</a:t>
            </a:r>
            <a:br>
              <a:rPr lang="en" sz="1200">
                <a:solidFill>
                  <a:srgbClr val="00FF00"/>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void </a:t>
            </a:r>
            <a:r>
              <a:rPr lang="en" sz="1200">
                <a:solidFill>
                  <a:srgbClr val="FF9900"/>
                </a:solidFill>
                <a:latin typeface="Courier New"/>
                <a:ea typeface="Courier New"/>
                <a:cs typeface="Courier New"/>
                <a:sym typeface="Courier New"/>
              </a:rPr>
              <a:t>loop(</a:t>
            </a:r>
            <a:r>
              <a:rPr lang="en" sz="1200">
                <a:latin typeface="Courier New"/>
                <a:ea typeface="Courier New"/>
                <a:cs typeface="Courier New"/>
                <a:sym typeface="Courier New"/>
              </a:rPr>
              <a:t>) {</a:t>
            </a:r>
            <a:br>
              <a:rPr lang="en" sz="1200">
                <a:latin typeface="Courier New"/>
                <a:ea typeface="Courier New"/>
                <a:cs typeface="Courier New"/>
                <a:sym typeface="Courier New"/>
              </a:rPr>
            </a:br>
            <a:r>
              <a:rPr lang="en" sz="1200">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digitalWrite</a:t>
            </a:r>
            <a:r>
              <a:rPr lang="en" sz="1200">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13</a:t>
            </a:r>
            <a:r>
              <a:rPr lang="en" sz="1200">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HIGH</a:t>
            </a:r>
            <a:r>
              <a:rPr lang="en" sz="1200">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Turn the LED on</a:t>
            </a:r>
            <a:br>
              <a:rPr lang="en" sz="1200">
                <a:latin typeface="Courier New"/>
                <a:ea typeface="Courier New"/>
                <a:cs typeface="Courier New"/>
                <a:sym typeface="Courier New"/>
              </a:rPr>
            </a:br>
            <a:r>
              <a:rPr lang="en" sz="1200">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delay</a:t>
            </a:r>
            <a:r>
              <a:rPr lang="en" sz="1200">
                <a:latin typeface="Courier New"/>
                <a:ea typeface="Courier New"/>
                <a:cs typeface="Courier New"/>
                <a:sym typeface="Courier New"/>
              </a:rPr>
              <a:t>(</a:t>
            </a:r>
            <a:r>
              <a:rPr b="1" lang="en" sz="1200">
                <a:solidFill>
                  <a:srgbClr val="FF0000"/>
                </a:solidFill>
                <a:highlight>
                  <a:srgbClr val="FFFF00"/>
                </a:highlight>
                <a:latin typeface="Courier New"/>
                <a:ea typeface="Courier New"/>
                <a:cs typeface="Courier New"/>
                <a:sym typeface="Courier New"/>
              </a:rPr>
              <a:t>500</a:t>
            </a:r>
            <a:r>
              <a:rPr lang="en" sz="1200">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Wait for half second</a:t>
            </a:r>
            <a:br>
              <a:rPr lang="en" sz="1200">
                <a:latin typeface="Courier New"/>
                <a:ea typeface="Courier New"/>
                <a:cs typeface="Courier New"/>
                <a:sym typeface="Courier New"/>
              </a:rPr>
            </a:br>
            <a:r>
              <a:rPr lang="en" sz="1200">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digitalWrite</a:t>
            </a:r>
            <a:r>
              <a:rPr lang="en" sz="1200">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13</a:t>
            </a:r>
            <a:r>
              <a:rPr lang="en" sz="1200">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LOW</a:t>
            </a:r>
            <a:r>
              <a:rPr lang="en" sz="1200">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Turn the LED off</a:t>
            </a:r>
            <a:br>
              <a:rPr lang="en" sz="1200">
                <a:latin typeface="Courier New"/>
                <a:ea typeface="Courier New"/>
                <a:cs typeface="Courier New"/>
                <a:sym typeface="Courier New"/>
              </a:rPr>
            </a:br>
            <a:r>
              <a:rPr lang="en" sz="1200">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delay</a:t>
            </a:r>
            <a:r>
              <a:rPr lang="en" sz="1200">
                <a:latin typeface="Courier New"/>
                <a:ea typeface="Courier New"/>
                <a:cs typeface="Courier New"/>
                <a:sym typeface="Courier New"/>
              </a:rPr>
              <a:t>(</a:t>
            </a:r>
            <a:r>
              <a:rPr b="1" lang="en" sz="1200">
                <a:solidFill>
                  <a:srgbClr val="FF0000"/>
                </a:solidFill>
                <a:highlight>
                  <a:srgbClr val="FFFF00"/>
                </a:highlight>
                <a:latin typeface="Courier New"/>
                <a:ea typeface="Courier New"/>
                <a:cs typeface="Courier New"/>
                <a:sym typeface="Courier New"/>
              </a:rPr>
              <a:t>2000</a:t>
            </a:r>
            <a:r>
              <a:rPr lang="en" sz="1200">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Wait for two second</a:t>
            </a:r>
            <a:br>
              <a:rPr lang="en" sz="1200">
                <a:latin typeface="Courier New"/>
                <a:ea typeface="Courier New"/>
                <a:cs typeface="Courier New"/>
                <a:sym typeface="Courier New"/>
              </a:rPr>
            </a:br>
            <a:r>
              <a:rPr lang="en" sz="1200">
                <a:latin typeface="Courier New"/>
                <a:ea typeface="Courier New"/>
                <a:cs typeface="Courier New"/>
                <a:sym typeface="Courier New"/>
              </a:rPr>
              <a:t>}</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sp>
        <p:nvSpPr>
          <p:cNvPr id="177" name="Shape 177"/>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sz="4800">
                <a:solidFill>
                  <a:srgbClr val="FF0000"/>
                </a:solidFill>
              </a:rPr>
              <a:t>Make your own functions</a:t>
            </a:r>
          </a:p>
        </p:txBody>
      </p:sp>
      <p:sp>
        <p:nvSpPr>
          <p:cNvPr id="178" name="Shape 178"/>
          <p:cNvSpPr txBox="1"/>
          <p:nvPr>
            <p:ph idx="1" type="body"/>
          </p:nvPr>
        </p:nvSpPr>
        <p:spPr>
          <a:xfrm>
            <a:off x="311700" y="1297575"/>
            <a:ext cx="8520599" cy="3271199"/>
          </a:xfrm>
          <a:prstGeom prst="rect">
            <a:avLst/>
          </a:prstGeom>
        </p:spPr>
        <p:txBody>
          <a:bodyPr anchorCtr="0" anchor="t" bIns="91425" lIns="91425" rIns="91425" tIns="91425">
            <a:noAutofit/>
          </a:bodyPr>
          <a:lstStyle/>
          <a:p>
            <a:pPr rtl="0">
              <a:lnSpc>
                <a:spcPct val="100000"/>
              </a:lnSpc>
              <a:spcBef>
                <a:spcPts val="0"/>
              </a:spcBef>
              <a:buNone/>
            </a:pPr>
            <a:r>
              <a:rPr lang="en" sz="1200">
                <a:solidFill>
                  <a:srgbClr val="00FFFF"/>
                </a:solidFill>
                <a:latin typeface="Courier New"/>
                <a:ea typeface="Courier New"/>
                <a:cs typeface="Courier New"/>
                <a:sym typeface="Courier New"/>
              </a:rPr>
              <a:t>void </a:t>
            </a:r>
            <a:r>
              <a:rPr lang="en" sz="1200">
                <a:solidFill>
                  <a:srgbClr val="FF9900"/>
                </a:solidFill>
                <a:latin typeface="Courier New"/>
                <a:ea typeface="Courier New"/>
                <a:cs typeface="Courier New"/>
                <a:sym typeface="Courier New"/>
              </a:rPr>
              <a:t>setup</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pinMode</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13</a:t>
            </a:r>
            <a:r>
              <a:rPr lang="en" sz="1200">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OUTPUT</a:t>
            </a:r>
            <a:r>
              <a:rPr lang="en" sz="1200">
                <a:solidFill>
                  <a:schemeClr val="dk1"/>
                </a:solidFill>
                <a:latin typeface="Courier New"/>
                <a:ea typeface="Courier New"/>
                <a:cs typeface="Courier New"/>
                <a:sym typeface="Courier New"/>
              </a:rPr>
              <a:t>);</a:t>
            </a:r>
            <a:r>
              <a:rPr lang="en" sz="1200">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Initialize digital </a:t>
            </a:r>
            <a:br>
              <a:rPr lang="en" sz="1200">
                <a:solidFill>
                  <a:srgbClr val="00FF00"/>
                </a:solidFill>
                <a:latin typeface="Courier New"/>
                <a:ea typeface="Courier New"/>
                <a:cs typeface="Courier New"/>
                <a:sym typeface="Courier New"/>
              </a:rPr>
            </a:br>
            <a:r>
              <a:rPr lang="en" sz="1200">
                <a:solidFill>
                  <a:srgbClr val="00FF00"/>
                </a:solidFill>
                <a:latin typeface="Courier New"/>
                <a:ea typeface="Courier New"/>
                <a:cs typeface="Courier New"/>
                <a:sym typeface="Courier New"/>
              </a:rPr>
              <a:t>                          // pin 13 as an output.</a:t>
            </a:r>
            <a:br>
              <a:rPr lang="en" sz="1200">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a:p>
            <a:pPr rtl="0">
              <a:lnSpc>
                <a:spcPct val="100000"/>
              </a:lnSpc>
              <a:spcBef>
                <a:spcPts val="0"/>
              </a:spcBef>
              <a:buNone/>
            </a:pPr>
            <a:r>
              <a:rPr lang="en" sz="1200">
                <a:solidFill>
                  <a:srgbClr val="00FF00"/>
                </a:solidFill>
                <a:latin typeface="Courier New"/>
                <a:ea typeface="Courier New"/>
                <a:cs typeface="Courier New"/>
                <a:sym typeface="Courier New"/>
              </a:rPr>
              <a:t>// the loop function runs over and over again forever</a:t>
            </a:r>
            <a:br>
              <a:rPr lang="en" sz="1200">
                <a:solidFill>
                  <a:srgbClr val="00FF00"/>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void </a:t>
            </a:r>
            <a:r>
              <a:rPr lang="en" sz="1200">
                <a:solidFill>
                  <a:srgbClr val="FF9900"/>
                </a:solidFill>
                <a:latin typeface="Courier New"/>
                <a:ea typeface="Courier New"/>
                <a:cs typeface="Courier New"/>
                <a:sym typeface="Courier New"/>
              </a:rPr>
              <a:t>loop</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Blink</a:t>
            </a: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br>
              <a:rPr lang="en" sz="1200">
                <a:solidFill>
                  <a:schemeClr val="dk1"/>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void </a:t>
            </a:r>
            <a:r>
              <a:rPr lang="en" sz="1200">
                <a:solidFill>
                  <a:srgbClr val="FF9900"/>
                </a:solidFill>
                <a:latin typeface="Courier New"/>
                <a:ea typeface="Courier New"/>
                <a:cs typeface="Courier New"/>
                <a:sym typeface="Courier New"/>
              </a:rPr>
              <a:t>Blink</a:t>
            </a:r>
            <a:r>
              <a:rPr lang="en" sz="1200">
                <a:solidFill>
                  <a:schemeClr val="dk1"/>
                </a:solidFill>
                <a:latin typeface="Courier New"/>
                <a:ea typeface="Courier New"/>
                <a:cs typeface="Courier New"/>
                <a:sym typeface="Courier New"/>
              </a:rPr>
              <a:t>() {</a:t>
            </a:r>
            <a:br>
              <a:rPr lang="en" sz="1200">
                <a:latin typeface="Courier New"/>
                <a:ea typeface="Courier New"/>
                <a:cs typeface="Courier New"/>
                <a:sym typeface="Courier New"/>
              </a:rPr>
            </a:br>
            <a:r>
              <a:rPr lang="en" sz="1200">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digitalWrite</a:t>
            </a:r>
            <a:r>
              <a:rPr lang="en" sz="1200">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13</a:t>
            </a:r>
            <a:r>
              <a:rPr lang="en" sz="1200">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HIGH</a:t>
            </a:r>
            <a:r>
              <a:rPr lang="en" sz="1200">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Turn the LED on</a:t>
            </a:r>
            <a:br>
              <a:rPr lang="en" sz="1200">
                <a:latin typeface="Courier New"/>
                <a:ea typeface="Courier New"/>
                <a:cs typeface="Courier New"/>
                <a:sym typeface="Courier New"/>
              </a:rPr>
            </a:br>
            <a:r>
              <a:rPr lang="en" sz="1200">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delay</a:t>
            </a:r>
            <a:r>
              <a:rPr lang="en" sz="1200">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500</a:t>
            </a:r>
            <a:r>
              <a:rPr lang="en" sz="1200">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Wait for half second</a:t>
            </a:r>
            <a:br>
              <a:rPr lang="en" sz="1200">
                <a:latin typeface="Courier New"/>
                <a:ea typeface="Courier New"/>
                <a:cs typeface="Courier New"/>
                <a:sym typeface="Courier New"/>
              </a:rPr>
            </a:br>
            <a:r>
              <a:rPr lang="en" sz="1200">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digitalWrite</a:t>
            </a:r>
            <a:r>
              <a:rPr lang="en" sz="1200">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13</a:t>
            </a:r>
            <a:r>
              <a:rPr lang="en" sz="1200">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LOW</a:t>
            </a:r>
            <a:r>
              <a:rPr lang="en" sz="1200">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Turn the LED off</a:t>
            </a:r>
            <a:br>
              <a:rPr lang="en" sz="1200">
                <a:latin typeface="Courier New"/>
                <a:ea typeface="Courier New"/>
                <a:cs typeface="Courier New"/>
                <a:sym typeface="Courier New"/>
              </a:rPr>
            </a:br>
            <a:r>
              <a:rPr lang="en" sz="1200">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delay</a:t>
            </a:r>
            <a:r>
              <a:rPr lang="en" sz="1200">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1000</a:t>
            </a:r>
            <a:r>
              <a:rPr lang="en" sz="1200">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Wait for one second</a:t>
            </a:r>
            <a:br>
              <a:rPr lang="en" sz="1200">
                <a:latin typeface="Courier New"/>
                <a:ea typeface="Courier New"/>
                <a:cs typeface="Courier New"/>
                <a:sym typeface="Courier New"/>
              </a:rPr>
            </a:br>
            <a:r>
              <a:rPr lang="en" sz="1200">
                <a:latin typeface="Courier New"/>
                <a:ea typeface="Courier New"/>
                <a:cs typeface="Courier New"/>
                <a:sym typeface="Courier New"/>
              </a:rPr>
              <a:t>}</a:t>
            </a:r>
          </a:p>
          <a:p>
            <a:pPr>
              <a:spcBef>
                <a:spcPts val="0"/>
              </a:spcBef>
              <a:buNone/>
            </a:pPr>
            <a:r>
              <a:t/>
            </a:r>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 name="Shape 56"/>
        <p:cNvGrpSpPr/>
        <p:nvPr/>
      </p:nvGrpSpPr>
      <p:grpSpPr>
        <a:xfrm>
          <a:off x="0" y="0"/>
          <a:ext cx="0" cy="0"/>
          <a:chOff x="0" y="0"/>
          <a:chExt cx="0" cy="0"/>
        </a:xfrm>
      </p:grpSpPr>
      <p:sp>
        <p:nvSpPr>
          <p:cNvPr id="57" name="Shape 57"/>
          <p:cNvSpPr txBox="1"/>
          <p:nvPr>
            <p:ph idx="1" type="body"/>
          </p:nvPr>
        </p:nvSpPr>
        <p:spPr>
          <a:xfrm>
            <a:off x="311700" y="198650"/>
            <a:ext cx="8520599" cy="4235400"/>
          </a:xfrm>
          <a:prstGeom prst="rect">
            <a:avLst/>
          </a:prstGeom>
        </p:spPr>
        <p:txBody>
          <a:bodyPr anchorCtr="0" anchor="t" bIns="91425" lIns="91425" rIns="91425" tIns="91425">
            <a:noAutofit/>
          </a:bodyPr>
          <a:lstStyle/>
          <a:p>
            <a:pPr rtl="0">
              <a:spcBef>
                <a:spcPts val="0"/>
              </a:spcBef>
              <a:buNone/>
            </a:pPr>
            <a:r>
              <a:rPr b="1" lang="en" sz="2400">
                <a:solidFill>
                  <a:srgbClr val="FF0000"/>
                </a:solidFill>
              </a:rPr>
              <a:t>WIFI password</a:t>
            </a:r>
            <a:r>
              <a:rPr b="1" lang="en" sz="2400">
                <a:solidFill>
                  <a:schemeClr val="dk1"/>
                </a:solidFill>
              </a:rPr>
              <a:t> </a:t>
            </a:r>
            <a:br>
              <a:rPr b="1" lang="en">
                <a:solidFill>
                  <a:schemeClr val="dk1"/>
                </a:solidFill>
              </a:rPr>
            </a:br>
            <a:r>
              <a:rPr lang="en" sz="4800">
                <a:solidFill>
                  <a:schemeClr val="dk1"/>
                </a:solidFill>
              </a:rPr>
              <a:t>7787857982</a:t>
            </a:r>
            <a:br>
              <a:rPr lang="en" sz="3000">
                <a:solidFill>
                  <a:schemeClr val="dk1"/>
                </a:solidFill>
              </a:rPr>
            </a:br>
            <a:br>
              <a:rPr b="1" lang="en" sz="2400">
                <a:solidFill>
                  <a:srgbClr val="FF0000"/>
                </a:solidFill>
              </a:rPr>
            </a:br>
            <a:br>
              <a:rPr b="1" lang="en" sz="2400">
                <a:solidFill>
                  <a:srgbClr val="FF0000"/>
                </a:solidFill>
              </a:rPr>
            </a:br>
            <a:r>
              <a:rPr b="1" lang="en" sz="2400">
                <a:solidFill>
                  <a:srgbClr val="FF0000"/>
                </a:solidFill>
              </a:rPr>
              <a:t>Slides and Example source code</a:t>
            </a:r>
            <a:br>
              <a:rPr lang="en">
                <a:solidFill>
                  <a:schemeClr val="dk1"/>
                </a:solidFill>
              </a:rPr>
            </a:br>
            <a:r>
              <a:rPr lang="en" sz="2400">
                <a:solidFill>
                  <a:srgbClr val="00FFFF"/>
                </a:solidFill>
              </a:rPr>
              <a:t>https://github.com/funvill/ArduinoLightingWorkshop/</a:t>
            </a:r>
          </a:p>
          <a:p>
            <a:pPr rtl="0">
              <a:spcBef>
                <a:spcPts val="0"/>
              </a:spcBef>
              <a:buNone/>
            </a:pPr>
            <a:r>
              <a:rPr b="1" lang="en" sz="2400">
                <a:solidFill>
                  <a:srgbClr val="FF0000"/>
                </a:solidFill>
              </a:rPr>
              <a:t>Bathrooms</a:t>
            </a:r>
            <a:r>
              <a:rPr b="1" lang="en">
                <a:solidFill>
                  <a:schemeClr val="dk1"/>
                </a:solidFill>
              </a:rPr>
              <a:t> </a:t>
            </a:r>
            <a:br>
              <a:rPr lang="en">
                <a:solidFill>
                  <a:schemeClr val="dk1"/>
                </a:solidFill>
              </a:rPr>
            </a:br>
            <a:r>
              <a:rPr lang="en">
                <a:solidFill>
                  <a:schemeClr val="dk1"/>
                </a:solidFill>
              </a:rPr>
              <a:t>Take key that are attached to hammers, from next to the vending machine (pink for boys, blue for girls). Bathrooms are located out the door to the left. </a:t>
            </a:r>
          </a:p>
          <a:p>
            <a:pPr>
              <a:spcBef>
                <a:spcPts val="0"/>
              </a:spcBef>
              <a:buNone/>
            </a:pPr>
            <a:r>
              <a:t/>
            </a:r>
            <a:endParaRPr>
              <a:solidFill>
                <a:schemeClr val="dk1"/>
              </a:solidFill>
            </a:endParaRPr>
          </a:p>
        </p:txBody>
      </p:sp>
      <p:sp>
        <p:nvSpPr>
          <p:cNvPr id="58" name="Shape 58"/>
          <p:cNvSpPr txBox="1"/>
          <p:nvPr/>
        </p:nvSpPr>
        <p:spPr>
          <a:xfrm>
            <a:off x="5562050" y="198650"/>
            <a:ext cx="3185400" cy="2362500"/>
          </a:xfrm>
          <a:prstGeom prst="rect">
            <a:avLst/>
          </a:prstGeom>
          <a:noFill/>
          <a:ln>
            <a:noFill/>
          </a:ln>
        </p:spPr>
        <p:txBody>
          <a:bodyPr anchorCtr="0" anchor="t" bIns="91425" lIns="91425" rIns="91425" tIns="91425">
            <a:noAutofit/>
          </a:bodyPr>
          <a:lstStyle/>
          <a:p>
            <a:pPr rtl="0">
              <a:spcBef>
                <a:spcPts val="0"/>
              </a:spcBef>
              <a:buNone/>
            </a:pPr>
            <a:r>
              <a:rPr b="1" lang="en" sz="2400">
                <a:solidFill>
                  <a:srgbClr val="FF0000"/>
                </a:solidFill>
              </a:rPr>
              <a:t>Social media</a:t>
            </a:r>
            <a:r>
              <a:rPr lang="en" sz="1800">
                <a:solidFill>
                  <a:srgbClr val="FF0000"/>
                </a:solidFill>
              </a:rPr>
              <a:t> </a:t>
            </a:r>
            <a:br>
              <a:rPr lang="en" sz="1800">
                <a:solidFill>
                  <a:schemeClr val="dk1"/>
                </a:solidFill>
              </a:rPr>
            </a:br>
            <a:r>
              <a:rPr lang="en" sz="1800">
                <a:solidFill>
                  <a:schemeClr val="dk1"/>
                </a:solidFill>
              </a:rPr>
              <a:t>Vancouver Hackspace</a:t>
            </a:r>
            <a:br>
              <a:rPr lang="en" sz="1800">
                <a:solidFill>
                  <a:schemeClr val="dk1"/>
                </a:solidFill>
              </a:rPr>
            </a:br>
            <a:r>
              <a:rPr lang="en" sz="1800">
                <a:solidFill>
                  <a:schemeClr val="dk1"/>
                </a:solidFill>
              </a:rPr>
              <a:t>@VHS </a:t>
            </a:r>
            <a:r>
              <a:rPr lang="en" sz="1800" u="sng">
                <a:solidFill>
                  <a:schemeClr val="hlink"/>
                </a:solidFill>
                <a:hlinkClick r:id="rId3"/>
              </a:rPr>
              <a:t>http://hackspace.ca</a:t>
            </a:r>
            <a:r>
              <a:rPr lang="en" sz="1800">
                <a:solidFill>
                  <a:schemeClr val="dk1"/>
                </a:solidFill>
              </a:rPr>
              <a:t> </a:t>
            </a:r>
          </a:p>
          <a:p>
            <a:pPr rtl="0">
              <a:spcBef>
                <a:spcPts val="0"/>
              </a:spcBef>
              <a:buNone/>
            </a:pPr>
            <a:r>
              <a:t/>
            </a:r>
            <a:endParaRPr sz="1800">
              <a:solidFill>
                <a:schemeClr val="dk1"/>
              </a:solidFill>
            </a:endParaRPr>
          </a:p>
          <a:p>
            <a:pPr>
              <a:spcBef>
                <a:spcPts val="0"/>
              </a:spcBef>
              <a:buNone/>
            </a:pPr>
            <a:r>
              <a:rPr lang="en" sz="1800">
                <a:solidFill>
                  <a:schemeClr val="dk1"/>
                </a:solidFill>
              </a:rPr>
              <a:t>Steven Smethurst (Funvill) @Funvill </a:t>
            </a:r>
            <a:r>
              <a:rPr lang="en" sz="1800" u="sng">
                <a:solidFill>
                  <a:schemeClr val="hlink"/>
                </a:solidFill>
                <a:hlinkClick r:id="rId4"/>
              </a:rPr>
              <a:t>http://abluestar.com</a:t>
            </a:r>
            <a:r>
              <a:rPr lang="en" sz="1800">
                <a:solidFill>
                  <a:schemeClr val="dk1"/>
                </a:solidFill>
              </a:rPr>
              <a:t> </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 name="Shape 182"/>
        <p:cNvGrpSpPr/>
        <p:nvPr/>
      </p:nvGrpSpPr>
      <p:grpSpPr>
        <a:xfrm>
          <a:off x="0" y="0"/>
          <a:ext cx="0" cy="0"/>
          <a:chOff x="0" y="0"/>
          <a:chExt cx="0" cy="0"/>
        </a:xfrm>
      </p:grpSpPr>
      <p:sp>
        <p:nvSpPr>
          <p:cNvPr id="183" name="Shape 183"/>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sz="4800">
                <a:solidFill>
                  <a:srgbClr val="FF0000"/>
                </a:solidFill>
              </a:rPr>
              <a:t>Let’s add a button</a:t>
            </a:r>
          </a:p>
        </p:txBody>
      </p:sp>
      <p:sp>
        <p:nvSpPr>
          <p:cNvPr id="184" name="Shape 184"/>
          <p:cNvSpPr txBox="1"/>
          <p:nvPr>
            <p:ph idx="1" type="body"/>
          </p:nvPr>
        </p:nvSpPr>
        <p:spPr>
          <a:xfrm>
            <a:off x="311700" y="1303700"/>
            <a:ext cx="8520599" cy="3265200"/>
          </a:xfrm>
          <a:prstGeom prst="rect">
            <a:avLst/>
          </a:prstGeom>
        </p:spPr>
        <p:txBody>
          <a:bodyPr anchorCtr="0" anchor="t" bIns="91425" lIns="91425" rIns="91425" tIns="91425">
            <a:noAutofit/>
          </a:bodyPr>
          <a:lstStyle/>
          <a:p>
            <a:pPr>
              <a:spcBef>
                <a:spcPts val="0"/>
              </a:spcBef>
              <a:buNone/>
            </a:pPr>
            <a:r>
              <a:rPr lang="en" sz="2400">
                <a:solidFill>
                  <a:schemeClr val="dk1"/>
                </a:solidFill>
              </a:rPr>
              <a:t>Pushbuttons or switches connect two points in a circuit when you press them. This example turns on the built-in LED on pin 13 when you press the button.</a:t>
            </a:r>
          </a:p>
        </p:txBody>
      </p:sp>
      <p:pic>
        <p:nvPicPr>
          <p:cNvPr id="185" name="Shape 185"/>
          <p:cNvPicPr preferRelativeResize="0"/>
          <p:nvPr/>
        </p:nvPicPr>
        <p:blipFill>
          <a:blip r:embed="rId3">
            <a:alphaModFix/>
          </a:blip>
          <a:stretch>
            <a:fillRect/>
          </a:stretch>
        </p:blipFill>
        <p:spPr>
          <a:xfrm>
            <a:off x="4788100" y="2659175"/>
            <a:ext cx="4044200" cy="2309201"/>
          </a:xfrm>
          <a:prstGeom prst="rect">
            <a:avLst/>
          </a:prstGeom>
          <a:noFill/>
          <a:ln>
            <a:noFill/>
          </a:ln>
        </p:spPr>
      </p:pic>
      <p:pic>
        <p:nvPicPr>
          <p:cNvPr id="186" name="Shape 186"/>
          <p:cNvPicPr preferRelativeResize="0"/>
          <p:nvPr/>
        </p:nvPicPr>
        <p:blipFill>
          <a:blip r:embed="rId4">
            <a:alphaModFix/>
          </a:blip>
          <a:stretch>
            <a:fillRect/>
          </a:stretch>
        </p:blipFill>
        <p:spPr>
          <a:xfrm>
            <a:off x="791662" y="2808425"/>
            <a:ext cx="2771775" cy="2114550"/>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sp>
        <p:nvSpPr>
          <p:cNvPr id="191" name="Shape 191"/>
          <p:cNvSpPr txBox="1"/>
          <p:nvPr>
            <p:ph type="title"/>
          </p:nvPr>
        </p:nvSpPr>
        <p:spPr>
          <a:xfrm>
            <a:off x="311700" y="445025"/>
            <a:ext cx="8520599" cy="572699"/>
          </a:xfrm>
          <a:prstGeom prst="rect">
            <a:avLst/>
          </a:prstGeom>
        </p:spPr>
        <p:txBody>
          <a:bodyPr anchorCtr="0" anchor="t" bIns="91425" lIns="91425" rIns="91425" tIns="91425">
            <a:noAutofit/>
          </a:bodyPr>
          <a:lstStyle/>
          <a:p>
            <a:pPr>
              <a:lnSpc>
                <a:spcPct val="115000"/>
              </a:lnSpc>
              <a:spcBef>
                <a:spcPts val="0"/>
              </a:spcBef>
              <a:spcAft>
                <a:spcPts val="1600"/>
              </a:spcAft>
              <a:buNone/>
            </a:pPr>
            <a:r>
              <a:rPr lang="en" sz="4800">
                <a:solidFill>
                  <a:srgbClr val="FF0000"/>
                </a:solidFill>
              </a:rPr>
              <a:t>Variable Declaration</a:t>
            </a:r>
          </a:p>
        </p:txBody>
      </p:sp>
      <p:sp>
        <p:nvSpPr>
          <p:cNvPr id="192" name="Shape 192"/>
          <p:cNvSpPr txBox="1"/>
          <p:nvPr>
            <p:ph idx="1" type="body"/>
          </p:nvPr>
        </p:nvSpPr>
        <p:spPr>
          <a:xfrm>
            <a:off x="337650" y="1152475"/>
            <a:ext cx="8520599" cy="3416400"/>
          </a:xfrm>
          <a:prstGeom prst="rect">
            <a:avLst/>
          </a:prstGeom>
        </p:spPr>
        <p:txBody>
          <a:bodyPr anchorCtr="0" anchor="t" bIns="91425" lIns="91425" rIns="91425" tIns="91425">
            <a:noAutofit/>
          </a:bodyPr>
          <a:lstStyle/>
          <a:p>
            <a:pPr rtl="0">
              <a:spcBef>
                <a:spcPts val="0"/>
              </a:spcBef>
              <a:buNone/>
            </a:pPr>
            <a:r>
              <a:rPr lang="en" sz="1400">
                <a:solidFill>
                  <a:schemeClr val="dk1"/>
                </a:solidFill>
              </a:rPr>
              <a:t>A variable is a way of naming and storing a value for later use by the program, such as data from a sensor or an intermediate value used in a calculation.</a:t>
            </a:r>
          </a:p>
          <a:p>
            <a:pPr rtl="0">
              <a:spcBef>
                <a:spcPts val="0"/>
              </a:spcBef>
              <a:buNone/>
            </a:pPr>
            <a:r>
              <a:rPr b="1" lang="en" sz="1400">
                <a:solidFill>
                  <a:schemeClr val="dk1"/>
                </a:solidFill>
              </a:rPr>
              <a:t>Declaring Variables</a:t>
            </a:r>
          </a:p>
          <a:p>
            <a:pPr rtl="0">
              <a:spcBef>
                <a:spcPts val="0"/>
              </a:spcBef>
              <a:buNone/>
            </a:pPr>
            <a:r>
              <a:rPr lang="en" sz="1400">
                <a:solidFill>
                  <a:schemeClr val="dk1"/>
                </a:solidFill>
              </a:rPr>
              <a:t>Before they are used, all variables have to be declared. Declaring a variable means defining its type, and optionally, setting an initial value (initializing the variable). Variables do not have to be initialized (assigned a value) when they are declared, but it is often useful.</a:t>
            </a:r>
          </a:p>
          <a:p>
            <a:pPr rtl="0">
              <a:spcBef>
                <a:spcPts val="0"/>
              </a:spcBef>
              <a:buNone/>
            </a:pPr>
            <a:r>
              <a:rPr lang="en">
                <a:solidFill>
                  <a:srgbClr val="00FFFF"/>
                </a:solidFill>
                <a:latin typeface="Courier New"/>
                <a:ea typeface="Courier New"/>
                <a:cs typeface="Courier New"/>
                <a:sym typeface="Courier New"/>
              </a:rPr>
              <a:t>int </a:t>
            </a:r>
            <a:r>
              <a:rPr lang="en">
                <a:solidFill>
                  <a:srgbClr val="FF0000"/>
                </a:solidFill>
                <a:latin typeface="Courier New"/>
                <a:ea typeface="Courier New"/>
                <a:cs typeface="Courier New"/>
                <a:sym typeface="Courier New"/>
              </a:rPr>
              <a:t>inputVariable1</a:t>
            </a:r>
            <a:r>
              <a:rPr lang="en">
                <a:solidFill>
                  <a:schemeClr val="dk1"/>
                </a:solidFill>
                <a:latin typeface="Courier New"/>
                <a:ea typeface="Courier New"/>
                <a:cs typeface="Courier New"/>
                <a:sym typeface="Courier New"/>
              </a:rPr>
              <a:t>;</a:t>
            </a:r>
            <a:br>
              <a:rPr lang="en">
                <a:solidFill>
                  <a:schemeClr val="dk1"/>
                </a:solidFill>
                <a:latin typeface="Courier New"/>
                <a:ea typeface="Courier New"/>
                <a:cs typeface="Courier New"/>
                <a:sym typeface="Courier New"/>
              </a:rPr>
            </a:br>
            <a:r>
              <a:rPr lang="en">
                <a:solidFill>
                  <a:srgbClr val="00FFFF"/>
                </a:solidFill>
                <a:latin typeface="Courier New"/>
                <a:ea typeface="Courier New"/>
                <a:cs typeface="Courier New"/>
                <a:sym typeface="Courier New"/>
              </a:rPr>
              <a:t>int </a:t>
            </a:r>
            <a:r>
              <a:rPr lang="en">
                <a:solidFill>
                  <a:srgbClr val="FF0000"/>
                </a:solidFill>
                <a:latin typeface="Courier New"/>
                <a:ea typeface="Courier New"/>
                <a:cs typeface="Courier New"/>
                <a:sym typeface="Courier New"/>
              </a:rPr>
              <a:t>inputVariable2 </a:t>
            </a:r>
            <a:r>
              <a:rPr lang="en">
                <a:solidFill>
                  <a:schemeClr val="dk1"/>
                </a:solidFill>
                <a:latin typeface="Courier New"/>
                <a:ea typeface="Courier New"/>
                <a:cs typeface="Courier New"/>
                <a:sym typeface="Courier New"/>
              </a:rPr>
              <a:t>= </a:t>
            </a:r>
            <a:r>
              <a:rPr lang="en">
                <a:solidFill>
                  <a:srgbClr val="FF0000"/>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  </a:t>
            </a:r>
            <a:r>
              <a:rPr lang="en">
                <a:solidFill>
                  <a:srgbClr val="00FF00"/>
                </a:solidFill>
                <a:latin typeface="Courier New"/>
                <a:ea typeface="Courier New"/>
                <a:cs typeface="Courier New"/>
                <a:sym typeface="Courier New"/>
              </a:rPr>
              <a:t>// both are correct</a:t>
            </a:r>
          </a:p>
          <a:p>
            <a:pPr>
              <a:spcBef>
                <a:spcPts val="0"/>
              </a:spcBef>
              <a:buNone/>
            </a:pPr>
            <a:r>
              <a:t/>
            </a:r>
            <a:endParaRP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sp>
        <p:nvSpPr>
          <p:cNvPr id="197" name="Shape 197"/>
          <p:cNvSpPr txBox="1"/>
          <p:nvPr>
            <p:ph type="title"/>
          </p:nvPr>
        </p:nvSpPr>
        <p:spPr>
          <a:xfrm>
            <a:off x="311700" y="445025"/>
            <a:ext cx="8520599" cy="572699"/>
          </a:xfrm>
          <a:prstGeom prst="rect">
            <a:avLst/>
          </a:prstGeom>
        </p:spPr>
        <p:txBody>
          <a:bodyPr anchorCtr="0" anchor="t" bIns="91425" lIns="91425" rIns="91425" tIns="91425">
            <a:noAutofit/>
          </a:bodyPr>
          <a:lstStyle/>
          <a:p>
            <a:pPr rtl="0">
              <a:spcBef>
                <a:spcPts val="0"/>
              </a:spcBef>
              <a:buNone/>
            </a:pPr>
            <a:r>
              <a:rPr lang="en" sz="4800">
                <a:solidFill>
                  <a:srgbClr val="FF0000"/>
                </a:solidFill>
              </a:rPr>
              <a:t>Function: DigitalRead() </a:t>
            </a:r>
          </a:p>
          <a:p>
            <a:pPr>
              <a:spcBef>
                <a:spcPts val="0"/>
              </a:spcBef>
              <a:buNone/>
            </a:pPr>
            <a:r>
              <a:t/>
            </a:r>
            <a:endParaRPr/>
          </a:p>
        </p:txBody>
      </p:sp>
      <p:sp>
        <p:nvSpPr>
          <p:cNvPr id="198" name="Shape 198"/>
          <p:cNvSpPr txBox="1"/>
          <p:nvPr>
            <p:ph idx="1" type="body"/>
          </p:nvPr>
        </p:nvSpPr>
        <p:spPr>
          <a:xfrm>
            <a:off x="311700" y="1152475"/>
            <a:ext cx="3999899" cy="3416400"/>
          </a:xfrm>
          <a:prstGeom prst="rect">
            <a:avLst/>
          </a:prstGeom>
        </p:spPr>
        <p:txBody>
          <a:bodyPr anchorCtr="0" anchor="t" bIns="91425" lIns="91425" rIns="91425" tIns="91425">
            <a:noAutofit/>
          </a:bodyPr>
          <a:lstStyle/>
          <a:p>
            <a:pPr rtl="0">
              <a:spcBef>
                <a:spcPts val="0"/>
              </a:spcBef>
              <a:buNone/>
            </a:pPr>
            <a:r>
              <a:rPr lang="en">
                <a:solidFill>
                  <a:schemeClr val="dk1"/>
                </a:solidFill>
              </a:rPr>
              <a:t>Reads the value from a specified digital pin, either HIGH or LOW. If the pin isn't connected to anything, digitalRead() can return either HIGH or LOW (and this can change randomly).</a:t>
            </a:r>
          </a:p>
          <a:p>
            <a:pPr>
              <a:spcBef>
                <a:spcPts val="0"/>
              </a:spcBef>
              <a:buNone/>
            </a:pPr>
            <a:r>
              <a:rPr lang="en" sz="1200">
                <a:solidFill>
                  <a:srgbClr val="00FFFF"/>
                </a:solidFill>
                <a:latin typeface="Courier New"/>
                <a:ea typeface="Courier New"/>
                <a:cs typeface="Courier New"/>
                <a:sym typeface="Courier New"/>
              </a:rPr>
              <a:t>int </a:t>
            </a:r>
            <a:r>
              <a:rPr lang="en" sz="1200">
                <a:solidFill>
                  <a:srgbClr val="FF0000"/>
                </a:solidFill>
                <a:latin typeface="Courier New"/>
                <a:ea typeface="Courier New"/>
                <a:cs typeface="Courier New"/>
                <a:sym typeface="Courier New"/>
              </a:rPr>
              <a:t>inPin</a:t>
            </a:r>
            <a:r>
              <a:rPr lang="en" sz="1200">
                <a:solidFill>
                  <a:schemeClr val="dk1"/>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7</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pushbutton connected </a:t>
            </a:r>
            <a:br>
              <a:rPr lang="en" sz="1200">
                <a:solidFill>
                  <a:srgbClr val="00FF00"/>
                </a:solidFill>
                <a:latin typeface="Courier New"/>
                <a:ea typeface="Courier New"/>
                <a:cs typeface="Courier New"/>
                <a:sym typeface="Courier New"/>
              </a:rPr>
            </a:br>
            <a:r>
              <a:rPr lang="en" sz="1200">
                <a:solidFill>
                  <a:srgbClr val="00FF00"/>
                </a:solidFill>
                <a:latin typeface="Courier New"/>
                <a:ea typeface="Courier New"/>
                <a:cs typeface="Courier New"/>
                <a:sym typeface="Courier New"/>
              </a:rPr>
              <a:t>               // to digital pin 7</a:t>
            </a:r>
            <a:br>
              <a:rPr lang="en" sz="1200">
                <a:solidFill>
                  <a:schemeClr val="dk1"/>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void </a:t>
            </a:r>
            <a:r>
              <a:rPr lang="en" sz="1200">
                <a:solidFill>
                  <a:srgbClr val="FF9900"/>
                </a:solidFill>
                <a:latin typeface="Courier New"/>
                <a:ea typeface="Courier New"/>
                <a:cs typeface="Courier New"/>
                <a:sym typeface="Courier New"/>
              </a:rPr>
              <a:t>setup</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sets the digital pin 7 as input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pinMode</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inPin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INPUT</a:t>
            </a: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void </a:t>
            </a:r>
            <a:r>
              <a:rPr lang="en" sz="1200">
                <a:solidFill>
                  <a:srgbClr val="FF9900"/>
                </a:solidFill>
                <a:latin typeface="Courier New"/>
                <a:ea typeface="Courier New"/>
                <a:cs typeface="Courier New"/>
                <a:sym typeface="Courier New"/>
              </a:rPr>
              <a:t>loop</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read the input pin</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int </a:t>
            </a:r>
            <a:r>
              <a:rPr lang="en" sz="1200">
                <a:solidFill>
                  <a:srgbClr val="FF0000"/>
                </a:solidFill>
                <a:latin typeface="Courier New"/>
                <a:ea typeface="Courier New"/>
                <a:cs typeface="Courier New"/>
                <a:sym typeface="Courier New"/>
              </a:rPr>
              <a:t>val</a:t>
            </a:r>
            <a:r>
              <a:rPr lang="en" sz="1200">
                <a:solidFill>
                  <a:schemeClr val="dk1"/>
                </a:solidFill>
                <a:latin typeface="Courier New"/>
                <a:ea typeface="Courier New"/>
                <a:cs typeface="Courier New"/>
                <a:sym typeface="Courier New"/>
              </a:rPr>
              <a:t> = </a:t>
            </a:r>
            <a:r>
              <a:rPr lang="en" sz="1200">
                <a:solidFill>
                  <a:srgbClr val="FF9900"/>
                </a:solidFill>
                <a:latin typeface="Courier New"/>
                <a:ea typeface="Courier New"/>
                <a:cs typeface="Courier New"/>
                <a:sym typeface="Courier New"/>
              </a:rPr>
              <a:t>digitalRead</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inPin</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p:txBody>
      </p:sp>
      <p:sp>
        <p:nvSpPr>
          <p:cNvPr id="199" name="Shape 199"/>
          <p:cNvSpPr txBox="1"/>
          <p:nvPr>
            <p:ph idx="2" type="body"/>
          </p:nvPr>
        </p:nvSpPr>
        <p:spPr>
          <a:xfrm>
            <a:off x="4832400" y="1152475"/>
            <a:ext cx="3999899" cy="3703500"/>
          </a:xfrm>
          <a:prstGeom prst="rect">
            <a:avLst/>
          </a:prstGeom>
        </p:spPr>
        <p:txBody>
          <a:bodyPr anchorCtr="0" anchor="t" bIns="91425" lIns="91425" rIns="91425" tIns="91425">
            <a:noAutofit/>
          </a:bodyPr>
          <a:lstStyle/>
          <a:p>
            <a:pPr rtl="0">
              <a:spcBef>
                <a:spcPts val="0"/>
              </a:spcBef>
              <a:buNone/>
            </a:pPr>
            <a:r>
              <a:rPr lang="en" sz="2400">
                <a:solidFill>
                  <a:schemeClr val="dk1"/>
                </a:solidFill>
              </a:rPr>
              <a:t>Syntax</a:t>
            </a:r>
          </a:p>
          <a:p>
            <a:pPr indent="0" marL="457200" rtl="0">
              <a:spcBef>
                <a:spcPts val="0"/>
              </a:spcBef>
              <a:buNone/>
            </a:pPr>
            <a:r>
              <a:rPr lang="en" sz="1800">
                <a:solidFill>
                  <a:srgbClr val="FF9900"/>
                </a:solidFill>
              </a:rPr>
              <a:t>digitalRead</a:t>
            </a:r>
            <a:r>
              <a:rPr lang="en" sz="1800">
                <a:solidFill>
                  <a:schemeClr val="dk1"/>
                </a:solidFill>
              </a:rPr>
              <a:t>(</a:t>
            </a:r>
            <a:r>
              <a:rPr lang="en" sz="1800">
                <a:solidFill>
                  <a:srgbClr val="FF0000"/>
                </a:solidFill>
              </a:rPr>
              <a:t>pin</a:t>
            </a:r>
            <a:r>
              <a:rPr lang="en" sz="1800">
                <a:solidFill>
                  <a:schemeClr val="dk1"/>
                </a:solidFill>
              </a:rPr>
              <a:t>)</a:t>
            </a:r>
          </a:p>
          <a:p>
            <a:pPr rtl="0">
              <a:spcBef>
                <a:spcPts val="0"/>
              </a:spcBef>
              <a:buNone/>
            </a:pPr>
            <a:r>
              <a:rPr lang="en" sz="2400">
                <a:solidFill>
                  <a:schemeClr val="dk1"/>
                </a:solidFill>
              </a:rPr>
              <a:t>Parameters</a:t>
            </a:r>
          </a:p>
          <a:p>
            <a:pPr indent="0" marL="457200" rtl="0">
              <a:spcBef>
                <a:spcPts val="0"/>
              </a:spcBef>
              <a:buNone/>
            </a:pPr>
            <a:r>
              <a:rPr lang="en" sz="1800">
                <a:solidFill>
                  <a:srgbClr val="FF0000"/>
                </a:solidFill>
              </a:rPr>
              <a:t>pin</a:t>
            </a:r>
            <a:r>
              <a:rPr lang="en" sz="1800">
                <a:solidFill>
                  <a:schemeClr val="dk1"/>
                </a:solidFill>
              </a:rPr>
              <a:t>: The number of the digital pin you want to read (int)</a:t>
            </a:r>
          </a:p>
          <a:p>
            <a:pPr rtl="0">
              <a:spcBef>
                <a:spcPts val="0"/>
              </a:spcBef>
              <a:buNone/>
            </a:pPr>
            <a:r>
              <a:rPr lang="en" sz="2400">
                <a:solidFill>
                  <a:schemeClr val="dk1"/>
                </a:solidFill>
              </a:rPr>
              <a:t>Returns</a:t>
            </a:r>
          </a:p>
          <a:p>
            <a:pPr indent="0" marL="457200">
              <a:spcBef>
                <a:spcPts val="0"/>
              </a:spcBef>
              <a:buNone/>
            </a:pPr>
            <a:r>
              <a:rPr lang="en" sz="1800">
                <a:solidFill>
                  <a:srgbClr val="FF0000"/>
                </a:solidFill>
              </a:rPr>
              <a:t>HIGH</a:t>
            </a:r>
            <a:r>
              <a:rPr lang="en" sz="1800">
                <a:solidFill>
                  <a:schemeClr val="dk1"/>
                </a:solidFill>
              </a:rPr>
              <a:t> or </a:t>
            </a:r>
            <a:r>
              <a:rPr lang="en" sz="1800">
                <a:solidFill>
                  <a:srgbClr val="FF0000"/>
                </a:solidFill>
              </a:rPr>
              <a:t>LOW</a:t>
            </a:r>
          </a:p>
        </p:txBody>
      </p:sp>
      <p:cxnSp>
        <p:nvCxnSpPr>
          <p:cNvPr id="200" name="Shape 200"/>
          <p:cNvCxnSpPr/>
          <p:nvPr/>
        </p:nvCxnSpPr>
        <p:spPr>
          <a:xfrm>
            <a:off x="4572000" y="1483475"/>
            <a:ext cx="0" cy="2970599"/>
          </a:xfrm>
          <a:prstGeom prst="straightConnector1">
            <a:avLst/>
          </a:prstGeom>
          <a:noFill/>
          <a:ln cap="flat" cmpd="sng" w="9525">
            <a:solidFill>
              <a:schemeClr val="dk1"/>
            </a:solidFill>
            <a:prstDash val="solid"/>
            <a:round/>
            <a:headEnd len="lg" w="lg" type="none"/>
            <a:tailEnd len="lg" w="lg" type="none"/>
          </a:ln>
        </p:spPr>
      </p:cxn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sz="4800">
                <a:solidFill>
                  <a:srgbClr val="FF0000"/>
                </a:solidFill>
              </a:rPr>
              <a:t>If Statement</a:t>
            </a:r>
          </a:p>
        </p:txBody>
      </p:sp>
      <p:sp>
        <p:nvSpPr>
          <p:cNvPr id="206" name="Shape 206"/>
          <p:cNvSpPr txBox="1"/>
          <p:nvPr>
            <p:ph idx="1" type="body"/>
          </p:nvPr>
        </p:nvSpPr>
        <p:spPr>
          <a:xfrm>
            <a:off x="311700" y="1152475"/>
            <a:ext cx="8520599" cy="3416400"/>
          </a:xfrm>
          <a:prstGeom prst="rect">
            <a:avLst/>
          </a:prstGeom>
        </p:spPr>
        <p:txBody>
          <a:bodyPr anchorCtr="0" anchor="t" bIns="91425" lIns="91425" rIns="91425" tIns="91425">
            <a:noAutofit/>
          </a:bodyPr>
          <a:lstStyle/>
          <a:p>
            <a:pPr rtl="0">
              <a:spcBef>
                <a:spcPts val="0"/>
              </a:spcBef>
              <a:buNone/>
            </a:pPr>
            <a:r>
              <a:rPr lang="en" sz="1400">
                <a:solidFill>
                  <a:schemeClr val="dk1"/>
                </a:solidFill>
              </a:rPr>
              <a:t>The if() statement is the most basic of all programming control structures. It allows you to make something happen or not, depending on whether a given condition is true or not. It looks like this:</a:t>
            </a:r>
          </a:p>
          <a:p>
            <a:pPr indent="0" marL="457200" rtl="0">
              <a:spcBef>
                <a:spcPts val="0"/>
              </a:spcBef>
              <a:buNone/>
            </a:pPr>
            <a:r>
              <a:rPr lang="en" sz="1200">
                <a:solidFill>
                  <a:srgbClr val="FF9900"/>
                </a:solidFill>
                <a:latin typeface="Courier New"/>
                <a:ea typeface="Courier New"/>
                <a:cs typeface="Courier New"/>
                <a:sym typeface="Courier New"/>
              </a:rPr>
              <a:t>if </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someCondition</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do stuff if the condition is true</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a:p>
            <a:pPr rtl="0">
              <a:spcBef>
                <a:spcPts val="0"/>
              </a:spcBef>
              <a:buNone/>
            </a:pPr>
            <a:r>
              <a:rPr lang="en" sz="1400">
                <a:solidFill>
                  <a:schemeClr val="dk1"/>
                </a:solidFill>
              </a:rPr>
              <a:t>There is a common variation called if-else that looks like this:</a:t>
            </a:r>
          </a:p>
          <a:p>
            <a:pPr indent="0" marL="457200">
              <a:spcBef>
                <a:spcPts val="0"/>
              </a:spcBef>
              <a:buNone/>
            </a:pPr>
            <a:r>
              <a:rPr lang="en" sz="1200">
                <a:solidFill>
                  <a:srgbClr val="FF9900"/>
                </a:solidFill>
                <a:latin typeface="Courier New"/>
                <a:ea typeface="Courier New"/>
                <a:cs typeface="Courier New"/>
                <a:sym typeface="Courier New"/>
              </a:rPr>
              <a:t>if </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someCondition</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do stuff if the condition is true</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else </a:t>
            </a: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do stuff if the condition is false</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210" name="Shape 210"/>
        <p:cNvGrpSpPr/>
        <p:nvPr/>
      </p:nvGrpSpPr>
      <p:grpSpPr>
        <a:xfrm>
          <a:off x="0" y="0"/>
          <a:ext cx="0" cy="0"/>
          <a:chOff x="0" y="0"/>
          <a:chExt cx="0" cy="0"/>
        </a:xfrm>
      </p:grpSpPr>
      <p:sp>
        <p:nvSpPr>
          <p:cNvPr id="211" name="Shape 211"/>
          <p:cNvSpPr txBox="1"/>
          <p:nvPr>
            <p:ph type="title"/>
          </p:nvPr>
        </p:nvSpPr>
        <p:spPr>
          <a:xfrm>
            <a:off x="311700" y="164100"/>
            <a:ext cx="8520599" cy="572699"/>
          </a:xfrm>
          <a:prstGeom prst="rect">
            <a:avLst/>
          </a:prstGeom>
        </p:spPr>
        <p:txBody>
          <a:bodyPr anchorCtr="0" anchor="t" bIns="91425" lIns="91425" rIns="91425" tIns="91425">
            <a:noAutofit/>
          </a:bodyPr>
          <a:lstStyle/>
          <a:p>
            <a:pPr>
              <a:spcBef>
                <a:spcPts val="0"/>
              </a:spcBef>
              <a:buNone/>
            </a:pPr>
            <a:r>
              <a:rPr lang="en" sz="4800">
                <a:solidFill>
                  <a:srgbClr val="FF0000"/>
                </a:solidFill>
              </a:rPr>
              <a:t>Button Breadboard	</a:t>
            </a:r>
          </a:p>
        </p:txBody>
      </p:sp>
      <p:pic>
        <p:nvPicPr>
          <p:cNvPr id="212" name="Shape 212"/>
          <p:cNvPicPr preferRelativeResize="0"/>
          <p:nvPr/>
        </p:nvPicPr>
        <p:blipFill>
          <a:blip r:embed="rId3">
            <a:alphaModFix/>
          </a:blip>
          <a:stretch>
            <a:fillRect/>
          </a:stretch>
        </p:blipFill>
        <p:spPr>
          <a:xfrm>
            <a:off x="809312" y="1037376"/>
            <a:ext cx="7525375" cy="4045975"/>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idx="1" type="body"/>
          </p:nvPr>
        </p:nvSpPr>
        <p:spPr>
          <a:xfrm>
            <a:off x="315650" y="947075"/>
            <a:ext cx="8520599" cy="3861899"/>
          </a:xfrm>
          <a:prstGeom prst="rect">
            <a:avLst/>
          </a:prstGeom>
        </p:spPr>
        <p:txBody>
          <a:bodyPr anchorCtr="0" anchor="t" bIns="91425" lIns="91425" rIns="91425" tIns="91425">
            <a:noAutofit/>
          </a:bodyPr>
          <a:lstStyle/>
          <a:p>
            <a:pPr rtl="0">
              <a:spcBef>
                <a:spcPts val="0"/>
              </a:spcBef>
              <a:buNone/>
            </a:pPr>
            <a:r>
              <a:rPr lang="en" sz="1200">
                <a:solidFill>
                  <a:srgbClr val="00FF00"/>
                </a:solidFill>
                <a:latin typeface="Courier New"/>
                <a:ea typeface="Courier New"/>
                <a:cs typeface="Courier New"/>
                <a:sym typeface="Courier New"/>
              </a:rPr>
              <a:t>// constants won't change. They're used here to set pin numbers:</a:t>
            </a:r>
            <a:br>
              <a:rPr lang="en" sz="1200">
                <a:solidFill>
                  <a:schemeClr val="dk1"/>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const int</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buttonPin</a:t>
            </a:r>
            <a:r>
              <a:rPr lang="en" sz="1200">
                <a:solidFill>
                  <a:schemeClr val="dk1"/>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2</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the number of the pushbutton pin</a:t>
            </a:r>
            <a:br>
              <a:rPr lang="en" sz="1200">
                <a:solidFill>
                  <a:srgbClr val="00FF00"/>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const int</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ledPin</a:t>
            </a:r>
            <a:r>
              <a:rPr lang="en" sz="1200">
                <a:solidFill>
                  <a:schemeClr val="dk1"/>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13</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the number of the LED pin</a:t>
            </a:r>
          </a:p>
          <a:p>
            <a:pPr>
              <a:spcBef>
                <a:spcPts val="0"/>
              </a:spcBef>
              <a:buNone/>
            </a:pPr>
            <a:r>
              <a:rPr lang="en" sz="1200">
                <a:solidFill>
                  <a:srgbClr val="00FFFF"/>
                </a:solidFill>
                <a:latin typeface="Courier New"/>
                <a:ea typeface="Courier New"/>
                <a:cs typeface="Courier New"/>
                <a:sym typeface="Courier New"/>
              </a:rPr>
              <a:t>int</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buttonState</a:t>
            </a:r>
            <a:r>
              <a:rPr lang="en" sz="1200">
                <a:solidFill>
                  <a:schemeClr val="dk1"/>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variable for reading the pushbutton status</a:t>
            </a:r>
            <a:br>
              <a:rPr lang="en" sz="1200">
                <a:solidFill>
                  <a:schemeClr val="dk1"/>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void</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setup</a:t>
            </a:r>
            <a:r>
              <a:rPr lang="en" sz="1200">
                <a:solidFill>
                  <a:schemeClr val="dk1"/>
                </a:solidFill>
                <a:latin typeface="Courier New"/>
                <a:ea typeface="Courier New"/>
                <a:cs typeface="Courier New"/>
                <a:sym typeface="Courier New"/>
              </a:rPr>
              <a:t>() {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pinMode</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ledPin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OUTPUT</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initialize the LED pin as an output</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pinMode</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buttonPin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INPUT</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initialize the pushbutton pin as an input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void</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loop</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buttonState</a:t>
            </a:r>
            <a:r>
              <a:rPr lang="en" sz="1200">
                <a:solidFill>
                  <a:schemeClr val="dk1"/>
                </a:solidFill>
                <a:latin typeface="Courier New"/>
                <a:ea typeface="Courier New"/>
                <a:cs typeface="Courier New"/>
                <a:sym typeface="Courier New"/>
              </a:rPr>
              <a:t> = </a:t>
            </a:r>
            <a:r>
              <a:rPr lang="en" sz="1200">
                <a:solidFill>
                  <a:srgbClr val="FF9900"/>
                </a:solidFill>
                <a:latin typeface="Courier New"/>
                <a:ea typeface="Courier New"/>
                <a:cs typeface="Courier New"/>
                <a:sym typeface="Courier New"/>
              </a:rPr>
              <a:t>digitalRead</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buttonPin</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read the state of the pushbutton value</a:t>
            </a:r>
            <a:br>
              <a:rPr lang="en" sz="1200">
                <a:solidFill>
                  <a:schemeClr val="dk1"/>
                </a:solidFill>
                <a:latin typeface="Courier New"/>
                <a:ea typeface="Courier New"/>
                <a:cs typeface="Courier New"/>
                <a:sym typeface="Courier New"/>
              </a:rPr>
            </a:b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check if the pushbutton is pressed. if it is, the buttonState is HIGH</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if (</a:t>
            </a:r>
            <a:r>
              <a:rPr lang="en" sz="1200">
                <a:solidFill>
                  <a:srgbClr val="FF0000"/>
                </a:solidFill>
                <a:latin typeface="Courier New"/>
                <a:ea typeface="Courier New"/>
                <a:cs typeface="Courier New"/>
                <a:sym typeface="Courier New"/>
              </a:rPr>
              <a:t>buttonState</a:t>
            </a:r>
            <a:r>
              <a:rPr lang="en" sz="1200">
                <a:solidFill>
                  <a:schemeClr val="dk1"/>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HIGH</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digitalWrite</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ledPin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HIGH</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turn LED on</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 else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digitalWrite</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ledPin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LOW</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turn LED off</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p:txBody>
      </p:sp>
      <p:sp>
        <p:nvSpPr>
          <p:cNvPr id="218" name="Shape 218"/>
          <p:cNvSpPr txBox="1"/>
          <p:nvPr/>
        </p:nvSpPr>
        <p:spPr>
          <a:xfrm>
            <a:off x="315650" y="227025"/>
            <a:ext cx="8369399" cy="479999"/>
          </a:xfrm>
          <a:prstGeom prst="rect">
            <a:avLst/>
          </a:prstGeom>
          <a:noFill/>
          <a:ln>
            <a:noFill/>
          </a:ln>
        </p:spPr>
        <p:txBody>
          <a:bodyPr anchorCtr="0" anchor="t" bIns="91425" lIns="91425" rIns="91425" tIns="91425">
            <a:noAutofit/>
          </a:bodyPr>
          <a:lstStyle/>
          <a:p>
            <a:pPr>
              <a:spcBef>
                <a:spcPts val="0"/>
              </a:spcBef>
              <a:buNone/>
            </a:pPr>
            <a:r>
              <a:rPr lang="en" sz="2400">
                <a:solidFill>
                  <a:srgbClr val="FF0000"/>
                </a:solidFill>
              </a:rPr>
              <a:t>Button sketch ( File ⇒ Examples ⇒ 02. Digital ⇒ Button ) </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sz="4800">
                <a:solidFill>
                  <a:srgbClr val="FF0000"/>
                </a:solidFill>
              </a:rPr>
              <a:t>Try This:</a:t>
            </a:r>
          </a:p>
        </p:txBody>
      </p:sp>
      <p:sp>
        <p:nvSpPr>
          <p:cNvPr id="224" name="Shape 224"/>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Clr>
                <a:schemeClr val="dk1"/>
              </a:buClr>
              <a:buSzPct val="100000"/>
            </a:pPr>
            <a:r>
              <a:rPr lang="en" sz="2400">
                <a:solidFill>
                  <a:schemeClr val="dk1"/>
                </a:solidFill>
              </a:rPr>
              <a:t>Make the LED turn off when the button is pressed</a:t>
            </a:r>
          </a:p>
          <a:p>
            <a:pPr indent="-228600" lvl="0" marL="457200" rtl="0">
              <a:spcBef>
                <a:spcPts val="0"/>
              </a:spcBef>
              <a:buClr>
                <a:schemeClr val="dk1"/>
              </a:buClr>
              <a:buSzPct val="100000"/>
            </a:pPr>
            <a:r>
              <a:rPr lang="en" sz="2400">
                <a:solidFill>
                  <a:schemeClr val="dk1"/>
                </a:solidFill>
              </a:rPr>
              <a:t>Make the LED blink when the button is pressed. </a:t>
            </a:r>
          </a:p>
          <a:p>
            <a:pPr indent="-228600" lvl="0" marL="457200" rtl="0">
              <a:spcBef>
                <a:spcPts val="0"/>
              </a:spcBef>
              <a:buClr>
                <a:schemeClr val="dk1"/>
              </a:buClr>
              <a:buSzPct val="100000"/>
            </a:pPr>
            <a:r>
              <a:rPr lang="en" sz="2400">
                <a:solidFill>
                  <a:schemeClr val="dk1"/>
                </a:solidFill>
              </a:rPr>
              <a:t>Make the LED blink. Then when the button is pressed make it blink slower or faster. </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 name="Shape 228"/>
        <p:cNvGrpSpPr/>
        <p:nvPr/>
      </p:nvGrpSpPr>
      <p:grpSpPr>
        <a:xfrm>
          <a:off x="0" y="0"/>
          <a:ext cx="0" cy="0"/>
          <a:chOff x="0" y="0"/>
          <a:chExt cx="0" cy="0"/>
        </a:xfrm>
      </p:grpSpPr>
      <p:sp>
        <p:nvSpPr>
          <p:cNvPr id="229" name="Shape 229"/>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sz="3600">
                <a:solidFill>
                  <a:srgbClr val="FF0000"/>
                </a:solidFill>
              </a:rPr>
              <a:t>Let’s add a knob (Potentiometer)</a:t>
            </a:r>
          </a:p>
        </p:txBody>
      </p:sp>
      <p:sp>
        <p:nvSpPr>
          <p:cNvPr id="230" name="Shape 230"/>
          <p:cNvSpPr txBox="1"/>
          <p:nvPr>
            <p:ph idx="1" type="body"/>
          </p:nvPr>
        </p:nvSpPr>
        <p:spPr>
          <a:xfrm>
            <a:off x="311700" y="1152475"/>
            <a:ext cx="8520599" cy="3416400"/>
          </a:xfrm>
          <a:prstGeom prst="rect">
            <a:avLst/>
          </a:prstGeom>
        </p:spPr>
        <p:txBody>
          <a:bodyPr anchorCtr="0" anchor="t" bIns="91425" lIns="91425" rIns="91425" tIns="91425">
            <a:noAutofit/>
          </a:bodyPr>
          <a:lstStyle/>
          <a:p>
            <a:pPr>
              <a:spcBef>
                <a:spcPts val="0"/>
              </a:spcBef>
              <a:buNone/>
            </a:pPr>
            <a:r>
              <a:rPr lang="en" sz="2400">
                <a:solidFill>
                  <a:schemeClr val="dk1"/>
                </a:solidFill>
              </a:rPr>
              <a:t>A potentiometer is a simple knob that provides a variable resistance, which we can read into the Arduino board as an analog value. In this example, that value controls the rate at which an LED blinks.</a:t>
            </a:r>
          </a:p>
        </p:txBody>
      </p:sp>
      <p:pic>
        <p:nvPicPr>
          <p:cNvPr id="231" name="Shape 231"/>
          <p:cNvPicPr preferRelativeResize="0"/>
          <p:nvPr/>
        </p:nvPicPr>
        <p:blipFill>
          <a:blip r:embed="rId3">
            <a:alphaModFix/>
          </a:blip>
          <a:stretch>
            <a:fillRect/>
          </a:stretch>
        </p:blipFill>
        <p:spPr>
          <a:xfrm>
            <a:off x="7138810" y="2925250"/>
            <a:ext cx="1693488" cy="1643625"/>
          </a:xfrm>
          <a:prstGeom prst="rect">
            <a:avLst/>
          </a:prstGeom>
          <a:noFill/>
          <a:ln>
            <a:noFill/>
          </a:ln>
        </p:spPr>
      </p:pic>
      <p:pic>
        <p:nvPicPr>
          <p:cNvPr id="232" name="Shape 232"/>
          <p:cNvPicPr preferRelativeResize="0"/>
          <p:nvPr/>
        </p:nvPicPr>
        <p:blipFill>
          <a:blip r:embed="rId4">
            <a:alphaModFix/>
          </a:blip>
          <a:stretch>
            <a:fillRect/>
          </a:stretch>
        </p:blipFill>
        <p:spPr>
          <a:xfrm>
            <a:off x="5798633" y="2925250"/>
            <a:ext cx="1693488" cy="1643624"/>
          </a:xfrm>
          <a:prstGeom prst="rect">
            <a:avLst/>
          </a:prstGeom>
          <a:noFill/>
          <a:ln>
            <a:noFill/>
          </a:ln>
        </p:spPr>
      </p:pic>
      <p:pic>
        <p:nvPicPr>
          <p:cNvPr id="233" name="Shape 233"/>
          <p:cNvPicPr preferRelativeResize="0"/>
          <p:nvPr/>
        </p:nvPicPr>
        <p:blipFill>
          <a:blip r:embed="rId5">
            <a:alphaModFix/>
          </a:blip>
          <a:stretch>
            <a:fillRect/>
          </a:stretch>
        </p:blipFill>
        <p:spPr>
          <a:xfrm>
            <a:off x="3113350" y="2925250"/>
            <a:ext cx="2776210" cy="1643624"/>
          </a:xfrm>
          <a:prstGeom prst="rect">
            <a:avLst/>
          </a:prstGeom>
          <a:noFill/>
          <a:ln>
            <a:noFill/>
          </a:ln>
        </p:spPr>
      </p:pic>
      <p:pic>
        <p:nvPicPr>
          <p:cNvPr id="234" name="Shape 234"/>
          <p:cNvPicPr preferRelativeResize="0"/>
          <p:nvPr/>
        </p:nvPicPr>
        <p:blipFill>
          <a:blip r:embed="rId6">
            <a:alphaModFix/>
          </a:blip>
          <a:stretch>
            <a:fillRect/>
          </a:stretch>
        </p:blipFill>
        <p:spPr>
          <a:xfrm>
            <a:off x="311700" y="2925250"/>
            <a:ext cx="1552399" cy="1643624"/>
          </a:xfrm>
          <a:prstGeom prst="rect">
            <a:avLst/>
          </a:prstGeom>
          <a:noFill/>
          <a:ln>
            <a:noFill/>
          </a:ln>
        </p:spPr>
      </p:pic>
      <p:pic>
        <p:nvPicPr>
          <p:cNvPr id="235" name="Shape 235"/>
          <p:cNvPicPr preferRelativeResize="0"/>
          <p:nvPr/>
        </p:nvPicPr>
        <p:blipFill>
          <a:blip r:embed="rId7">
            <a:alphaModFix/>
          </a:blip>
          <a:stretch>
            <a:fillRect/>
          </a:stretch>
        </p:blipFill>
        <p:spPr>
          <a:xfrm>
            <a:off x="1519825" y="2925250"/>
            <a:ext cx="1643625" cy="1643625"/>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311700" y="445025"/>
            <a:ext cx="8520599" cy="572699"/>
          </a:xfrm>
          <a:prstGeom prst="rect">
            <a:avLst/>
          </a:prstGeom>
        </p:spPr>
        <p:txBody>
          <a:bodyPr anchorCtr="0" anchor="t" bIns="91425" lIns="91425" rIns="91425" tIns="91425">
            <a:noAutofit/>
          </a:bodyPr>
          <a:lstStyle/>
          <a:p>
            <a:pPr rtl="0">
              <a:lnSpc>
                <a:spcPct val="115000"/>
              </a:lnSpc>
              <a:spcBef>
                <a:spcPts val="0"/>
              </a:spcBef>
              <a:spcAft>
                <a:spcPts val="1600"/>
              </a:spcAft>
              <a:buNone/>
            </a:pPr>
            <a:r>
              <a:rPr lang="en" sz="4800">
                <a:solidFill>
                  <a:srgbClr val="FF0000"/>
                </a:solidFill>
              </a:rPr>
              <a:t>Function: AnalogRead()</a:t>
            </a:r>
          </a:p>
          <a:p>
            <a:pPr>
              <a:spcBef>
                <a:spcPts val="0"/>
              </a:spcBef>
              <a:buNone/>
            </a:pPr>
            <a:r>
              <a:t/>
            </a:r>
            <a:endParaRPr/>
          </a:p>
        </p:txBody>
      </p:sp>
      <p:sp>
        <p:nvSpPr>
          <p:cNvPr id="241" name="Shape 241"/>
          <p:cNvSpPr txBox="1"/>
          <p:nvPr>
            <p:ph idx="1" type="body"/>
          </p:nvPr>
        </p:nvSpPr>
        <p:spPr>
          <a:xfrm>
            <a:off x="311700" y="1152475"/>
            <a:ext cx="4336800" cy="3416400"/>
          </a:xfrm>
          <a:prstGeom prst="rect">
            <a:avLst/>
          </a:prstGeom>
        </p:spPr>
        <p:txBody>
          <a:bodyPr anchorCtr="0" anchor="t" bIns="91425" lIns="91425" rIns="91425" tIns="91425">
            <a:noAutofit/>
          </a:bodyPr>
          <a:lstStyle/>
          <a:p>
            <a:pPr rtl="0">
              <a:spcBef>
                <a:spcPts val="0"/>
              </a:spcBef>
              <a:buNone/>
            </a:pPr>
            <a:r>
              <a:rPr lang="en" sz="1800">
                <a:solidFill>
                  <a:schemeClr val="dk1"/>
                </a:solidFill>
              </a:rPr>
              <a:t>Reads the value from the specified analog pin. The Arduino board contains a 6 channel, 10-bit analog to digital converter. This means that it will map input voltages between 0 and 5 volts into integer values between 0 and 1023. </a:t>
            </a:r>
          </a:p>
          <a:p>
            <a:pPr>
              <a:spcBef>
                <a:spcPts val="0"/>
              </a:spcBef>
              <a:buNone/>
            </a:pPr>
            <a:r>
              <a:rPr lang="en" sz="2400">
                <a:solidFill>
                  <a:srgbClr val="FF9900"/>
                </a:solidFill>
                <a:latin typeface="Courier New"/>
                <a:ea typeface="Courier New"/>
                <a:cs typeface="Courier New"/>
                <a:sym typeface="Courier New"/>
              </a:rPr>
              <a:t>analogRead</a:t>
            </a:r>
            <a:r>
              <a:rPr lang="en" sz="2400">
                <a:solidFill>
                  <a:schemeClr val="dk1"/>
                </a:solidFill>
                <a:latin typeface="Courier New"/>
                <a:ea typeface="Courier New"/>
                <a:cs typeface="Courier New"/>
                <a:sym typeface="Courier New"/>
              </a:rPr>
              <a:t>(</a:t>
            </a:r>
            <a:r>
              <a:rPr lang="en" sz="2400">
                <a:solidFill>
                  <a:srgbClr val="FF0000"/>
                </a:solidFill>
                <a:latin typeface="Courier New"/>
                <a:ea typeface="Courier New"/>
                <a:cs typeface="Courier New"/>
                <a:sym typeface="Courier New"/>
              </a:rPr>
              <a:t>analogPin</a:t>
            </a:r>
            <a:r>
              <a:rPr lang="en" sz="2400">
                <a:solidFill>
                  <a:schemeClr val="dk1"/>
                </a:solidFill>
                <a:latin typeface="Courier New"/>
                <a:ea typeface="Courier New"/>
                <a:cs typeface="Courier New"/>
                <a:sym typeface="Courier New"/>
              </a:rPr>
              <a:t>);</a:t>
            </a:r>
          </a:p>
        </p:txBody>
      </p:sp>
      <p:sp>
        <p:nvSpPr>
          <p:cNvPr id="242" name="Shape 242"/>
          <p:cNvSpPr txBox="1"/>
          <p:nvPr>
            <p:ph idx="2" type="body"/>
          </p:nvPr>
        </p:nvSpPr>
        <p:spPr>
          <a:xfrm>
            <a:off x="4832400" y="1152475"/>
            <a:ext cx="3999899" cy="3416400"/>
          </a:xfrm>
          <a:prstGeom prst="rect">
            <a:avLst/>
          </a:prstGeom>
        </p:spPr>
        <p:txBody>
          <a:bodyPr anchorCtr="0" anchor="t" bIns="91425" lIns="91425" rIns="91425" tIns="91425">
            <a:noAutofit/>
          </a:bodyPr>
          <a:lstStyle/>
          <a:p>
            <a:pPr rtl="0">
              <a:spcBef>
                <a:spcPts val="0"/>
              </a:spcBef>
              <a:buNone/>
            </a:pPr>
            <a:r>
              <a:rPr lang="en" sz="2400">
                <a:solidFill>
                  <a:schemeClr val="dk1"/>
                </a:solidFill>
              </a:rPr>
              <a:t>Syntax</a:t>
            </a:r>
          </a:p>
          <a:p>
            <a:pPr indent="0" marL="457200" rtl="0">
              <a:spcBef>
                <a:spcPts val="0"/>
              </a:spcBef>
              <a:buNone/>
            </a:pPr>
            <a:r>
              <a:rPr lang="en" sz="1800">
                <a:solidFill>
                  <a:srgbClr val="FF9900"/>
                </a:solidFill>
              </a:rPr>
              <a:t>analogRead</a:t>
            </a:r>
            <a:r>
              <a:rPr lang="en" sz="1800"/>
              <a:t>(</a:t>
            </a:r>
            <a:r>
              <a:rPr lang="en" sz="1800">
                <a:solidFill>
                  <a:srgbClr val="FF0000"/>
                </a:solidFill>
              </a:rPr>
              <a:t>pin</a:t>
            </a:r>
            <a:r>
              <a:rPr lang="en" sz="1800"/>
              <a:t>)</a:t>
            </a:r>
          </a:p>
          <a:p>
            <a:pPr rtl="0">
              <a:spcBef>
                <a:spcPts val="0"/>
              </a:spcBef>
              <a:buNone/>
            </a:pPr>
            <a:r>
              <a:rPr lang="en" sz="2400">
                <a:solidFill>
                  <a:schemeClr val="dk1"/>
                </a:solidFill>
              </a:rPr>
              <a:t>Parameters</a:t>
            </a:r>
          </a:p>
          <a:p>
            <a:pPr indent="0" marL="457200">
              <a:spcBef>
                <a:spcPts val="0"/>
              </a:spcBef>
              <a:buNone/>
            </a:pPr>
            <a:r>
              <a:rPr lang="en" sz="1800">
                <a:solidFill>
                  <a:srgbClr val="FF0000"/>
                </a:solidFill>
              </a:rPr>
              <a:t>pin</a:t>
            </a:r>
            <a:r>
              <a:rPr lang="en" sz="1800">
                <a:solidFill>
                  <a:schemeClr val="dk1"/>
                </a:solidFill>
              </a:rPr>
              <a:t>: The number of the analog input pin to read from 0 to 5 on most boards.</a:t>
            </a:r>
          </a:p>
        </p:txBody>
      </p:sp>
      <p:cxnSp>
        <p:nvCxnSpPr>
          <p:cNvPr id="243" name="Shape 243"/>
          <p:cNvCxnSpPr/>
          <p:nvPr/>
        </p:nvCxnSpPr>
        <p:spPr>
          <a:xfrm>
            <a:off x="4739225" y="1456725"/>
            <a:ext cx="0" cy="2970599"/>
          </a:xfrm>
          <a:prstGeom prst="straightConnector1">
            <a:avLst/>
          </a:prstGeom>
          <a:noFill/>
          <a:ln cap="flat" cmpd="sng" w="9525">
            <a:solidFill>
              <a:schemeClr val="dk1"/>
            </a:solidFill>
            <a:prstDash val="solid"/>
            <a:round/>
            <a:headEnd len="lg" w="lg" type="none"/>
            <a:tailEnd len="lg" w="lg" type="none"/>
          </a:ln>
        </p:spPr>
      </p:cxn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247" name="Shape 247"/>
        <p:cNvGrpSpPr/>
        <p:nvPr/>
      </p:nvGrpSpPr>
      <p:grpSpPr>
        <a:xfrm>
          <a:off x="0" y="0"/>
          <a:ext cx="0" cy="0"/>
          <a:chOff x="0" y="0"/>
          <a:chExt cx="0" cy="0"/>
        </a:xfrm>
      </p:grpSpPr>
      <p:pic>
        <p:nvPicPr>
          <p:cNvPr id="248" name="Shape 248"/>
          <p:cNvPicPr preferRelativeResize="0"/>
          <p:nvPr/>
        </p:nvPicPr>
        <p:blipFill>
          <a:blip r:embed="rId3">
            <a:alphaModFix/>
          </a:blip>
          <a:stretch>
            <a:fillRect/>
          </a:stretch>
        </p:blipFill>
        <p:spPr>
          <a:xfrm>
            <a:off x="858912" y="812100"/>
            <a:ext cx="7426174" cy="4331400"/>
          </a:xfrm>
          <a:prstGeom prst="rect">
            <a:avLst/>
          </a:prstGeom>
          <a:noFill/>
          <a:ln>
            <a:noFill/>
          </a:ln>
        </p:spPr>
      </p:pic>
      <p:sp>
        <p:nvSpPr>
          <p:cNvPr id="249" name="Shape 249"/>
          <p:cNvSpPr txBox="1"/>
          <p:nvPr>
            <p:ph type="title"/>
          </p:nvPr>
        </p:nvSpPr>
        <p:spPr>
          <a:xfrm>
            <a:off x="311700" y="116200"/>
            <a:ext cx="8520599" cy="572699"/>
          </a:xfrm>
          <a:prstGeom prst="rect">
            <a:avLst/>
          </a:prstGeom>
        </p:spPr>
        <p:txBody>
          <a:bodyPr anchorCtr="0" anchor="t" bIns="91425" lIns="91425" rIns="91425" tIns="91425">
            <a:noAutofit/>
          </a:bodyPr>
          <a:lstStyle/>
          <a:p>
            <a:pPr rtl="0">
              <a:spcBef>
                <a:spcPts val="0"/>
              </a:spcBef>
              <a:buNone/>
            </a:pPr>
            <a:r>
              <a:rPr lang="en" sz="4800">
                <a:solidFill>
                  <a:srgbClr val="FF0000"/>
                </a:solidFill>
              </a:rPr>
              <a:t>Potentiometer Breadboard</a:t>
            </a:r>
          </a:p>
          <a:p>
            <a:pPr>
              <a:spcBef>
                <a:spcPts val="0"/>
              </a:spcBef>
              <a:buNone/>
            </a:pPr>
            <a:r>
              <a:t/>
            </a:r>
            <a:endParaRPr sz="4800">
              <a:solidFill>
                <a:srgbClr val="FF0000"/>
              </a:solidFill>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 name="Shape 62"/>
        <p:cNvGrpSpPr/>
        <p:nvPr/>
      </p:nvGrpSpPr>
      <p:grpSpPr>
        <a:xfrm>
          <a:off x="0" y="0"/>
          <a:ext cx="0" cy="0"/>
          <a:chOff x="0" y="0"/>
          <a:chExt cx="0" cy="0"/>
        </a:xfrm>
      </p:grpSpPr>
      <p:sp>
        <p:nvSpPr>
          <p:cNvPr id="63" name="Shape 63"/>
          <p:cNvSpPr txBox="1"/>
          <p:nvPr>
            <p:ph type="title"/>
          </p:nvPr>
        </p:nvSpPr>
        <p:spPr>
          <a:xfrm>
            <a:off x="311700" y="184175"/>
            <a:ext cx="8520599" cy="572699"/>
          </a:xfrm>
          <a:prstGeom prst="rect">
            <a:avLst/>
          </a:prstGeom>
        </p:spPr>
        <p:txBody>
          <a:bodyPr anchorCtr="0" anchor="t" bIns="91425" lIns="91425" rIns="91425" tIns="91425">
            <a:noAutofit/>
          </a:bodyPr>
          <a:lstStyle/>
          <a:p>
            <a:pPr>
              <a:spcBef>
                <a:spcPts val="0"/>
              </a:spcBef>
              <a:buNone/>
            </a:pPr>
            <a:r>
              <a:rPr lang="en">
                <a:solidFill>
                  <a:srgbClr val="FF0000"/>
                </a:solidFill>
              </a:rPr>
              <a:t>What you should have in your kit</a:t>
            </a:r>
          </a:p>
        </p:txBody>
      </p:sp>
      <p:sp>
        <p:nvSpPr>
          <p:cNvPr id="64" name="Shape 64"/>
          <p:cNvSpPr txBox="1"/>
          <p:nvPr>
            <p:ph idx="1" type="body"/>
          </p:nvPr>
        </p:nvSpPr>
        <p:spPr>
          <a:xfrm>
            <a:off x="4815750" y="936400"/>
            <a:ext cx="4016399" cy="2601899"/>
          </a:xfrm>
          <a:prstGeom prst="rect">
            <a:avLst/>
          </a:prstGeom>
        </p:spPr>
        <p:txBody>
          <a:bodyPr anchorCtr="0" anchor="t" bIns="91425" lIns="91425" rIns="91425" tIns="91425">
            <a:noAutofit/>
          </a:bodyPr>
          <a:lstStyle/>
          <a:p>
            <a:pPr indent="-228600" lvl="0" marL="457200" rtl="0">
              <a:spcBef>
                <a:spcPts val="0"/>
              </a:spcBef>
              <a:buClr>
                <a:schemeClr val="dk1"/>
              </a:buClr>
              <a:buSzPct val="100000"/>
            </a:pPr>
            <a:r>
              <a:rPr lang="en" sz="1000">
                <a:solidFill>
                  <a:schemeClr val="dk1"/>
                </a:solidFill>
              </a:rPr>
              <a:t>Arduino Uno</a:t>
            </a:r>
          </a:p>
          <a:p>
            <a:pPr indent="-228600" lvl="0" marL="457200" rtl="0">
              <a:spcBef>
                <a:spcPts val="0"/>
              </a:spcBef>
              <a:buClr>
                <a:schemeClr val="dk1"/>
              </a:buClr>
              <a:buSzPct val="100000"/>
            </a:pPr>
            <a:r>
              <a:rPr lang="en" sz="1000">
                <a:solidFill>
                  <a:schemeClr val="dk1"/>
                </a:solidFill>
              </a:rPr>
              <a:t>RGB LEDs 1 meter strip of Neopixel (WS2812)</a:t>
            </a:r>
          </a:p>
          <a:p>
            <a:pPr indent="-228600" lvl="0" marL="457200" rtl="0">
              <a:spcBef>
                <a:spcPts val="0"/>
              </a:spcBef>
              <a:buClr>
                <a:schemeClr val="dk1"/>
              </a:buClr>
              <a:buSzPct val="100000"/>
            </a:pPr>
            <a:r>
              <a:rPr lang="en" sz="1000">
                <a:solidFill>
                  <a:schemeClr val="dk1"/>
                </a:solidFill>
              </a:rPr>
              <a:t>Female barrel jack with screw terminal</a:t>
            </a:r>
          </a:p>
          <a:p>
            <a:pPr indent="-228600" lvl="0" marL="457200" rtl="0">
              <a:spcBef>
                <a:spcPts val="0"/>
              </a:spcBef>
              <a:buClr>
                <a:schemeClr val="dk1"/>
              </a:buClr>
              <a:buSzPct val="100000"/>
            </a:pPr>
            <a:r>
              <a:rPr lang="en" sz="1000">
                <a:solidFill>
                  <a:schemeClr val="dk1"/>
                </a:solidFill>
              </a:rPr>
              <a:t>Male barrel jack with screw terminal</a:t>
            </a:r>
          </a:p>
          <a:p>
            <a:pPr indent="-228600" lvl="0" marL="457200" rtl="0">
              <a:spcBef>
                <a:spcPts val="0"/>
              </a:spcBef>
              <a:buClr>
                <a:schemeClr val="dk1"/>
              </a:buClr>
              <a:buSzPct val="100000"/>
            </a:pPr>
            <a:r>
              <a:rPr lang="en" sz="1000">
                <a:solidFill>
                  <a:schemeClr val="dk1"/>
                </a:solidFill>
              </a:rPr>
              <a:t>1000uf capacitor</a:t>
            </a:r>
          </a:p>
          <a:p>
            <a:pPr indent="-228600" lvl="0" marL="457200" rtl="0">
              <a:spcBef>
                <a:spcPts val="0"/>
              </a:spcBef>
              <a:buClr>
                <a:schemeClr val="dk1"/>
              </a:buClr>
              <a:buSzPct val="100000"/>
            </a:pPr>
            <a:r>
              <a:rPr lang="en" sz="1000">
                <a:solidFill>
                  <a:schemeClr val="dk1"/>
                </a:solidFill>
              </a:rPr>
              <a:t>Female jumper wires </a:t>
            </a:r>
          </a:p>
          <a:p>
            <a:pPr indent="-228600" lvl="0" marL="457200" rtl="0">
              <a:spcBef>
                <a:spcPts val="0"/>
              </a:spcBef>
              <a:buClr>
                <a:schemeClr val="dk1"/>
              </a:buClr>
              <a:buSzPct val="100000"/>
            </a:pPr>
            <a:r>
              <a:rPr lang="en" sz="1000">
                <a:solidFill>
                  <a:schemeClr val="dk1"/>
                </a:solidFill>
              </a:rPr>
              <a:t>3x Potentiometers</a:t>
            </a:r>
          </a:p>
          <a:p>
            <a:pPr indent="-228600" lvl="0" marL="457200" rtl="0">
              <a:spcBef>
                <a:spcPts val="0"/>
              </a:spcBef>
              <a:buClr>
                <a:schemeClr val="dk1"/>
              </a:buClr>
              <a:buSzPct val="100000"/>
            </a:pPr>
            <a:r>
              <a:rPr lang="en" sz="1000">
                <a:solidFill>
                  <a:schemeClr val="dk1"/>
                </a:solidFill>
              </a:rPr>
              <a:t>Arcade button </a:t>
            </a:r>
          </a:p>
          <a:p>
            <a:pPr indent="-228600" lvl="0" marL="457200" rtl="0">
              <a:spcBef>
                <a:spcPts val="0"/>
              </a:spcBef>
              <a:buClr>
                <a:schemeClr val="dk1"/>
              </a:buClr>
              <a:buSzPct val="100000"/>
            </a:pPr>
            <a:r>
              <a:rPr lang="en" sz="1000">
                <a:solidFill>
                  <a:schemeClr val="dk1"/>
                </a:solidFill>
              </a:rPr>
              <a:t>LED connector male </a:t>
            </a:r>
          </a:p>
          <a:p>
            <a:pPr indent="-228600" lvl="0" marL="457200" rtl="0">
              <a:spcBef>
                <a:spcPts val="0"/>
              </a:spcBef>
              <a:buClr>
                <a:schemeClr val="dk1"/>
              </a:buClr>
              <a:buSzPct val="100000"/>
            </a:pPr>
            <a:r>
              <a:rPr lang="en" sz="1000">
                <a:solidFill>
                  <a:schemeClr val="dk1"/>
                </a:solidFill>
              </a:rPr>
              <a:t>Wooden plate for buttons and potentiometers</a:t>
            </a:r>
          </a:p>
          <a:p>
            <a:pPr indent="-228600" lvl="0" marL="457200" rtl="0">
              <a:spcBef>
                <a:spcPts val="0"/>
              </a:spcBef>
              <a:buClr>
                <a:schemeClr val="dk1"/>
              </a:buClr>
              <a:buSzPct val="100000"/>
            </a:pPr>
            <a:r>
              <a:rPr lang="en" sz="1000">
                <a:solidFill>
                  <a:schemeClr val="dk1"/>
                </a:solidFill>
              </a:rPr>
              <a:t>Breadboard </a:t>
            </a:r>
          </a:p>
          <a:p>
            <a:pPr indent="-228600" lvl="0" marL="457200" rtl="0">
              <a:spcBef>
                <a:spcPts val="0"/>
              </a:spcBef>
              <a:buClr>
                <a:schemeClr val="dk1"/>
              </a:buClr>
              <a:buSzPct val="100000"/>
            </a:pPr>
            <a:r>
              <a:rPr lang="en" sz="1000">
                <a:solidFill>
                  <a:schemeClr val="dk1"/>
                </a:solidFill>
              </a:rPr>
              <a:t>Male jumper wires</a:t>
            </a:r>
          </a:p>
          <a:p>
            <a:pPr indent="-228600" lvl="0" marL="457200" rtl="0">
              <a:spcBef>
                <a:spcPts val="0"/>
              </a:spcBef>
              <a:buClr>
                <a:schemeClr val="dk1"/>
              </a:buClr>
              <a:buSzPct val="100000"/>
            </a:pPr>
            <a:r>
              <a:rPr lang="en" sz="1000">
                <a:solidFill>
                  <a:schemeClr val="dk1"/>
                </a:solidFill>
              </a:rPr>
              <a:t>USB-B cable</a:t>
            </a:r>
          </a:p>
          <a:p>
            <a:pPr indent="-228600" lvl="0" marL="457200" rtl="0">
              <a:spcBef>
                <a:spcPts val="0"/>
              </a:spcBef>
              <a:buClr>
                <a:schemeClr val="dk1"/>
              </a:buClr>
              <a:buSzPct val="100000"/>
            </a:pPr>
            <a:r>
              <a:rPr lang="en" sz="1000">
                <a:solidFill>
                  <a:schemeClr val="dk1"/>
                </a:solidFill>
              </a:rPr>
              <a:t>5V power supply  </a:t>
            </a:r>
          </a:p>
        </p:txBody>
      </p:sp>
      <p:pic>
        <p:nvPicPr>
          <p:cNvPr id="65" name="Shape 65"/>
          <p:cNvPicPr preferRelativeResize="0"/>
          <p:nvPr/>
        </p:nvPicPr>
        <p:blipFill>
          <a:blip r:embed="rId3">
            <a:alphaModFix/>
          </a:blip>
          <a:stretch>
            <a:fillRect/>
          </a:stretch>
        </p:blipFill>
        <p:spPr>
          <a:xfrm>
            <a:off x="472224" y="1036875"/>
            <a:ext cx="4207725" cy="3431425"/>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pic>
        <p:nvPicPr>
          <p:cNvPr id="254" name="Shape 254"/>
          <p:cNvPicPr preferRelativeResize="0"/>
          <p:nvPr/>
        </p:nvPicPr>
        <p:blipFill>
          <a:blip r:embed="rId3">
            <a:alphaModFix/>
          </a:blip>
          <a:stretch>
            <a:fillRect/>
          </a:stretch>
        </p:blipFill>
        <p:spPr>
          <a:xfrm>
            <a:off x="0" y="705"/>
            <a:ext cx="9144000" cy="5142089"/>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8" name="Shape 258"/>
        <p:cNvGrpSpPr/>
        <p:nvPr/>
      </p:nvGrpSpPr>
      <p:grpSpPr>
        <a:xfrm>
          <a:off x="0" y="0"/>
          <a:ext cx="0" cy="0"/>
          <a:chOff x="0" y="0"/>
          <a:chExt cx="0" cy="0"/>
        </a:xfrm>
      </p:grpSpPr>
      <p:sp>
        <p:nvSpPr>
          <p:cNvPr id="259" name="Shape 259"/>
          <p:cNvSpPr txBox="1"/>
          <p:nvPr>
            <p:ph type="title"/>
          </p:nvPr>
        </p:nvSpPr>
        <p:spPr>
          <a:xfrm>
            <a:off x="311700" y="243975"/>
            <a:ext cx="8520599" cy="572699"/>
          </a:xfrm>
          <a:prstGeom prst="rect">
            <a:avLst/>
          </a:prstGeom>
        </p:spPr>
        <p:txBody>
          <a:bodyPr anchorCtr="0" anchor="t" bIns="91425" lIns="91425" rIns="91425" tIns="91425">
            <a:noAutofit/>
          </a:bodyPr>
          <a:lstStyle/>
          <a:p>
            <a:pPr>
              <a:spcBef>
                <a:spcPts val="0"/>
              </a:spcBef>
              <a:buNone/>
            </a:pPr>
            <a:r>
              <a:rPr lang="en" sz="3000">
                <a:solidFill>
                  <a:srgbClr val="FF0000"/>
                </a:solidFill>
              </a:rPr>
              <a:t>Knob sketch</a:t>
            </a:r>
            <a:br>
              <a:rPr lang="en" sz="3000">
                <a:solidFill>
                  <a:srgbClr val="FF0000"/>
                </a:solidFill>
              </a:rPr>
            </a:br>
            <a:r>
              <a:rPr lang="en" sz="3000">
                <a:solidFill>
                  <a:srgbClr val="FF0000"/>
                </a:solidFill>
              </a:rPr>
              <a:t>File ⇒ Examples ⇒ 03.Analog ⇒ analogInput</a:t>
            </a:r>
          </a:p>
        </p:txBody>
      </p:sp>
      <p:sp>
        <p:nvSpPr>
          <p:cNvPr id="260" name="Shape 260"/>
          <p:cNvSpPr txBox="1"/>
          <p:nvPr>
            <p:ph idx="1" type="body"/>
          </p:nvPr>
        </p:nvSpPr>
        <p:spPr>
          <a:xfrm>
            <a:off x="311700" y="1444350"/>
            <a:ext cx="8520599" cy="3416400"/>
          </a:xfrm>
          <a:prstGeom prst="rect">
            <a:avLst/>
          </a:prstGeom>
        </p:spPr>
        <p:txBody>
          <a:bodyPr anchorCtr="0" anchor="t" bIns="91425" lIns="91425" rIns="91425" tIns="91425">
            <a:noAutofit/>
          </a:bodyPr>
          <a:lstStyle/>
          <a:p>
            <a:pPr rtl="0">
              <a:lnSpc>
                <a:spcPct val="100000"/>
              </a:lnSpc>
              <a:spcBef>
                <a:spcPts val="0"/>
              </a:spcBef>
              <a:buNone/>
            </a:pPr>
            <a:r>
              <a:rPr lang="en" sz="1200">
                <a:solidFill>
                  <a:srgbClr val="00FFFF"/>
                </a:solidFill>
                <a:latin typeface="Courier New"/>
                <a:ea typeface="Courier New"/>
                <a:cs typeface="Courier New"/>
                <a:sym typeface="Courier New"/>
              </a:rPr>
              <a:t>#define </a:t>
            </a:r>
            <a:r>
              <a:rPr lang="en" sz="1200">
                <a:solidFill>
                  <a:srgbClr val="FF0000"/>
                </a:solidFill>
                <a:latin typeface="Courier New"/>
                <a:ea typeface="Courier New"/>
                <a:cs typeface="Courier New"/>
                <a:sym typeface="Courier New"/>
              </a:rPr>
              <a:t>POT_PIN</a:t>
            </a:r>
            <a:r>
              <a:rPr lang="en" sz="1200">
                <a:solidFill>
                  <a:schemeClr val="dk1"/>
                </a:solidFill>
                <a:latin typeface="Courier New"/>
                <a:ea typeface="Courier New"/>
                <a:cs typeface="Courier New"/>
                <a:sym typeface="Courier New"/>
              </a:rPr>
              <a:t>  0      </a:t>
            </a:r>
            <a:r>
              <a:rPr lang="en" sz="1200">
                <a:solidFill>
                  <a:srgbClr val="00FF00"/>
                </a:solidFill>
                <a:latin typeface="Courier New"/>
                <a:ea typeface="Courier New"/>
                <a:cs typeface="Courier New"/>
                <a:sym typeface="Courier New"/>
              </a:rPr>
              <a:t>// Select the input pin for the potentiometer</a:t>
            </a:r>
            <a:br>
              <a:rPr lang="en" sz="1200">
                <a:solidFill>
                  <a:schemeClr val="dk1"/>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#define </a:t>
            </a:r>
            <a:r>
              <a:rPr lang="en" sz="1200">
                <a:solidFill>
                  <a:srgbClr val="FF0000"/>
                </a:solidFill>
                <a:latin typeface="Courier New"/>
                <a:ea typeface="Courier New"/>
                <a:cs typeface="Courier New"/>
                <a:sym typeface="Courier New"/>
              </a:rPr>
              <a:t>LED_PIN </a:t>
            </a:r>
            <a:r>
              <a:rPr lang="en" sz="1200">
                <a:solidFill>
                  <a:schemeClr val="dk1"/>
                </a:solidFill>
                <a:latin typeface="Courier New"/>
                <a:ea typeface="Courier New"/>
                <a:cs typeface="Courier New"/>
                <a:sym typeface="Courier New"/>
              </a:rPr>
              <a:t> 13     </a:t>
            </a:r>
            <a:r>
              <a:rPr lang="en" sz="1200">
                <a:solidFill>
                  <a:srgbClr val="00FF00"/>
                </a:solidFill>
                <a:latin typeface="Courier New"/>
                <a:ea typeface="Courier New"/>
                <a:cs typeface="Courier New"/>
                <a:sym typeface="Courier New"/>
              </a:rPr>
              <a:t>// Select the pin for the LED</a:t>
            </a:r>
          </a:p>
          <a:p>
            <a:pPr indent="0" marL="0" marR="0" rtl="0" algn="l">
              <a:lnSpc>
                <a:spcPct val="100000"/>
              </a:lnSpc>
              <a:spcBef>
                <a:spcPts val="0"/>
              </a:spcBef>
              <a:spcAft>
                <a:spcPts val="1600"/>
              </a:spcAft>
              <a:buNone/>
            </a:pPr>
            <a:r>
              <a:rPr lang="en" sz="1200">
                <a:solidFill>
                  <a:srgbClr val="00FFFF"/>
                </a:solidFill>
                <a:latin typeface="Courier New"/>
                <a:ea typeface="Courier New"/>
                <a:cs typeface="Courier New"/>
                <a:sym typeface="Courier New"/>
              </a:rPr>
              <a:t>int </a:t>
            </a:r>
            <a:r>
              <a:rPr lang="en" sz="1200">
                <a:solidFill>
                  <a:srgbClr val="FF0000"/>
                </a:solidFill>
                <a:latin typeface="Courier New"/>
                <a:ea typeface="Courier New"/>
                <a:cs typeface="Courier New"/>
                <a:sym typeface="Courier New"/>
              </a:rPr>
              <a:t>val </a:t>
            </a:r>
            <a:r>
              <a:rPr lang="en" sz="1200">
                <a:solidFill>
                  <a:schemeClr val="dk1"/>
                </a:solidFill>
                <a:latin typeface="Courier New"/>
                <a:ea typeface="Courier New"/>
                <a:cs typeface="Courier New"/>
                <a:sym typeface="Courier New"/>
              </a:rPr>
              <a:t>= 0;             </a:t>
            </a:r>
            <a:r>
              <a:rPr lang="en" sz="1200">
                <a:solidFill>
                  <a:srgbClr val="00FF00"/>
                </a:solidFill>
                <a:latin typeface="Courier New"/>
                <a:ea typeface="Courier New"/>
                <a:cs typeface="Courier New"/>
                <a:sym typeface="Courier New"/>
              </a:rPr>
              <a:t>// variable to store the value coming from the sensor</a:t>
            </a:r>
          </a:p>
          <a:p>
            <a:pPr indent="0" marL="0" marR="0" rtl="0" algn="l">
              <a:lnSpc>
                <a:spcPct val="100000"/>
              </a:lnSpc>
              <a:spcBef>
                <a:spcPts val="0"/>
              </a:spcBef>
              <a:spcAft>
                <a:spcPts val="1600"/>
              </a:spcAft>
              <a:buNone/>
            </a:pPr>
            <a:r>
              <a:rPr lang="en" sz="1200">
                <a:solidFill>
                  <a:srgbClr val="00FFFF"/>
                </a:solidFill>
                <a:latin typeface="Courier New"/>
                <a:ea typeface="Courier New"/>
                <a:cs typeface="Courier New"/>
                <a:sym typeface="Courier New"/>
              </a:rPr>
              <a:t>void </a:t>
            </a:r>
            <a:r>
              <a:rPr lang="en" sz="1200">
                <a:solidFill>
                  <a:srgbClr val="FF9900"/>
                </a:solidFill>
                <a:latin typeface="Courier New"/>
                <a:ea typeface="Courier New"/>
                <a:cs typeface="Courier New"/>
                <a:sym typeface="Courier New"/>
              </a:rPr>
              <a:t>setup</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pinMode(</a:t>
            </a:r>
            <a:r>
              <a:rPr lang="en" sz="1200">
                <a:solidFill>
                  <a:srgbClr val="FF0000"/>
                </a:solidFill>
                <a:latin typeface="Courier New"/>
                <a:ea typeface="Courier New"/>
                <a:cs typeface="Courier New"/>
                <a:sym typeface="Courier New"/>
              </a:rPr>
              <a:t>LED_PIN,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OUTPUT)</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declare the ledPin as an OUTPUT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a:p>
            <a:pPr indent="0" marL="0" marR="0" rtl="0" algn="l">
              <a:lnSpc>
                <a:spcPct val="100000"/>
              </a:lnSpc>
              <a:spcBef>
                <a:spcPts val="0"/>
              </a:spcBef>
              <a:spcAft>
                <a:spcPts val="1600"/>
              </a:spcAft>
              <a:buNone/>
            </a:pPr>
            <a:r>
              <a:rPr lang="en" sz="1200">
                <a:solidFill>
                  <a:srgbClr val="00FFFF"/>
                </a:solidFill>
                <a:latin typeface="Courier New"/>
                <a:ea typeface="Courier New"/>
                <a:cs typeface="Courier New"/>
                <a:sym typeface="Courier New"/>
              </a:rPr>
              <a:t>void </a:t>
            </a:r>
            <a:r>
              <a:rPr lang="en" sz="1200">
                <a:solidFill>
                  <a:srgbClr val="FF9900"/>
                </a:solidFill>
                <a:latin typeface="Courier New"/>
                <a:ea typeface="Courier New"/>
                <a:cs typeface="Courier New"/>
                <a:sym typeface="Courier New"/>
              </a:rPr>
              <a:t>loop(</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val </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analogRead(</a:t>
            </a:r>
            <a:r>
              <a:rPr lang="en" sz="1200">
                <a:solidFill>
                  <a:srgbClr val="FF0000"/>
                </a:solidFill>
                <a:latin typeface="Courier New"/>
                <a:ea typeface="Courier New"/>
                <a:cs typeface="Courier New"/>
                <a:sym typeface="Courier New"/>
              </a:rPr>
              <a:t>POT_PIN)</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read the value from the sensor</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digitalWrite(</a:t>
            </a:r>
            <a:r>
              <a:rPr lang="en" sz="1200">
                <a:solidFill>
                  <a:srgbClr val="FF0000"/>
                </a:solidFill>
                <a:latin typeface="Courier New"/>
                <a:ea typeface="Courier New"/>
                <a:cs typeface="Courier New"/>
                <a:sym typeface="Courier New"/>
              </a:rPr>
              <a:t>LED_PIN,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HIGH)</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turn the ledPin on</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delay(</a:t>
            </a:r>
            <a:r>
              <a:rPr lang="en" sz="1200">
                <a:solidFill>
                  <a:srgbClr val="FF0000"/>
                </a:solidFill>
                <a:latin typeface="Courier New"/>
                <a:ea typeface="Courier New"/>
                <a:cs typeface="Courier New"/>
                <a:sym typeface="Courier New"/>
              </a:rPr>
              <a:t>val)</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stop the program for some time</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digitalWrite(</a:t>
            </a:r>
            <a:r>
              <a:rPr lang="en" sz="1200">
                <a:solidFill>
                  <a:srgbClr val="FF0000"/>
                </a:solidFill>
                <a:latin typeface="Courier New"/>
                <a:ea typeface="Courier New"/>
                <a:cs typeface="Courier New"/>
                <a:sym typeface="Courier New"/>
              </a:rPr>
              <a:t>LED_PIN,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LOW)</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turn the ledPin off</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delay(</a:t>
            </a:r>
            <a:r>
              <a:rPr lang="en" sz="1200">
                <a:solidFill>
                  <a:srgbClr val="FF0000"/>
                </a:solidFill>
                <a:latin typeface="Courier New"/>
                <a:ea typeface="Courier New"/>
                <a:cs typeface="Courier New"/>
                <a:sym typeface="Courier New"/>
              </a:rPr>
              <a:t>val)</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stop the program for some time</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a:p>
            <a:pPr>
              <a:lnSpc>
                <a:spcPct val="100000"/>
              </a:lnSpc>
              <a:spcBef>
                <a:spcPts val="0"/>
              </a:spcBef>
              <a:buNone/>
            </a:pPr>
            <a:r>
              <a:t/>
            </a:r>
            <a:endParaRPr sz="1200">
              <a:solidFill>
                <a:schemeClr val="dk1"/>
              </a:solidFill>
              <a:latin typeface="Courier New"/>
              <a:ea typeface="Courier New"/>
              <a:cs typeface="Courier New"/>
              <a:sym typeface="Courier New"/>
            </a:endParaRP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 name="Shape 264"/>
        <p:cNvGrpSpPr/>
        <p:nvPr/>
      </p:nvGrpSpPr>
      <p:grpSpPr>
        <a:xfrm>
          <a:off x="0" y="0"/>
          <a:ext cx="0" cy="0"/>
          <a:chOff x="0" y="0"/>
          <a:chExt cx="0" cy="0"/>
        </a:xfrm>
      </p:grpSpPr>
      <p:sp>
        <p:nvSpPr>
          <p:cNvPr id="265" name="Shape 265"/>
          <p:cNvSpPr txBox="1"/>
          <p:nvPr>
            <p:ph type="title"/>
          </p:nvPr>
        </p:nvSpPr>
        <p:spPr>
          <a:xfrm>
            <a:off x="311700" y="445025"/>
            <a:ext cx="8520599" cy="572699"/>
          </a:xfrm>
          <a:prstGeom prst="rect">
            <a:avLst/>
          </a:prstGeom>
        </p:spPr>
        <p:txBody>
          <a:bodyPr anchorCtr="0" anchor="t" bIns="91425" lIns="91425" rIns="91425" tIns="91425">
            <a:noAutofit/>
          </a:bodyPr>
          <a:lstStyle/>
          <a:p>
            <a:pPr rtl="0">
              <a:spcBef>
                <a:spcPts val="0"/>
              </a:spcBef>
              <a:buNone/>
            </a:pPr>
            <a:r>
              <a:rPr lang="en" sz="4800">
                <a:solidFill>
                  <a:srgbClr val="FF0000"/>
                </a:solidFill>
              </a:rPr>
              <a:t>Function: Map</a:t>
            </a:r>
          </a:p>
          <a:p>
            <a:pPr>
              <a:spcBef>
                <a:spcPts val="0"/>
              </a:spcBef>
              <a:buNone/>
            </a:pPr>
            <a:r>
              <a:t/>
            </a:r>
            <a:endParaRPr/>
          </a:p>
        </p:txBody>
      </p:sp>
      <p:sp>
        <p:nvSpPr>
          <p:cNvPr id="266" name="Shape 266"/>
          <p:cNvSpPr txBox="1"/>
          <p:nvPr>
            <p:ph idx="1" type="body"/>
          </p:nvPr>
        </p:nvSpPr>
        <p:spPr>
          <a:xfrm>
            <a:off x="311700" y="1152475"/>
            <a:ext cx="3999899" cy="3416400"/>
          </a:xfrm>
          <a:prstGeom prst="rect">
            <a:avLst/>
          </a:prstGeom>
        </p:spPr>
        <p:txBody>
          <a:bodyPr anchorCtr="0" anchor="t" bIns="91425" lIns="91425" rIns="91425" tIns="91425">
            <a:noAutofit/>
          </a:bodyPr>
          <a:lstStyle/>
          <a:p>
            <a:pPr rtl="0">
              <a:spcBef>
                <a:spcPts val="0"/>
              </a:spcBef>
              <a:buNone/>
            </a:pPr>
            <a:r>
              <a:rPr lang="en">
                <a:solidFill>
                  <a:schemeClr val="dk1"/>
                </a:solidFill>
              </a:rPr>
              <a:t>Re-maps a number from one range to another. That is, a value of </a:t>
            </a:r>
            <a:r>
              <a:rPr lang="en">
                <a:solidFill>
                  <a:srgbClr val="FF0000"/>
                </a:solidFill>
              </a:rPr>
              <a:t>fromLow</a:t>
            </a:r>
            <a:r>
              <a:rPr lang="en">
                <a:solidFill>
                  <a:schemeClr val="dk1"/>
                </a:solidFill>
              </a:rPr>
              <a:t> would get mapped to </a:t>
            </a:r>
            <a:r>
              <a:rPr lang="en">
                <a:solidFill>
                  <a:srgbClr val="FF0000"/>
                </a:solidFill>
              </a:rPr>
              <a:t>toLow</a:t>
            </a:r>
            <a:r>
              <a:rPr lang="en">
                <a:solidFill>
                  <a:schemeClr val="dk1"/>
                </a:solidFill>
              </a:rPr>
              <a:t>, a value of </a:t>
            </a:r>
            <a:r>
              <a:rPr lang="en">
                <a:solidFill>
                  <a:srgbClr val="FF0000"/>
                </a:solidFill>
              </a:rPr>
              <a:t>fromHigh</a:t>
            </a:r>
            <a:r>
              <a:rPr lang="en">
                <a:solidFill>
                  <a:schemeClr val="dk1"/>
                </a:solidFill>
              </a:rPr>
              <a:t> to </a:t>
            </a:r>
            <a:r>
              <a:rPr lang="en">
                <a:solidFill>
                  <a:srgbClr val="FF0000"/>
                </a:solidFill>
              </a:rPr>
              <a:t>toHigh</a:t>
            </a:r>
            <a:r>
              <a:rPr lang="en">
                <a:solidFill>
                  <a:schemeClr val="dk1"/>
                </a:solidFill>
              </a:rPr>
              <a:t>, values in-between to values in-between, etc.</a:t>
            </a:r>
          </a:p>
          <a:p>
            <a:pPr rtl="0">
              <a:spcBef>
                <a:spcPts val="0"/>
              </a:spcBef>
              <a:buNone/>
            </a:pPr>
            <a:r>
              <a:rPr lang="en">
                <a:solidFill>
                  <a:srgbClr val="FF0000"/>
                </a:solidFill>
                <a:latin typeface="Courier New"/>
                <a:ea typeface="Courier New"/>
                <a:cs typeface="Courier New"/>
                <a:sym typeface="Courier New"/>
              </a:rPr>
              <a:t>output</a:t>
            </a:r>
            <a:r>
              <a:rPr lang="en">
                <a:solidFill>
                  <a:schemeClr val="dk1"/>
                </a:solidFill>
                <a:latin typeface="Courier New"/>
                <a:ea typeface="Courier New"/>
                <a:cs typeface="Courier New"/>
                <a:sym typeface="Courier New"/>
              </a:rPr>
              <a:t> = </a:t>
            </a:r>
            <a:r>
              <a:rPr lang="en">
                <a:solidFill>
                  <a:srgbClr val="FF9900"/>
                </a:solidFill>
                <a:latin typeface="Courier New"/>
                <a:ea typeface="Courier New"/>
                <a:cs typeface="Courier New"/>
                <a:sym typeface="Courier New"/>
              </a:rPr>
              <a:t>map</a:t>
            </a:r>
            <a:r>
              <a:rPr lang="en">
                <a:solidFill>
                  <a:schemeClr val="dk1"/>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value</a:t>
            </a:r>
            <a:r>
              <a:rPr lang="en">
                <a:solidFill>
                  <a:schemeClr val="dk1"/>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1024</a:t>
            </a:r>
            <a:r>
              <a:rPr lang="en">
                <a:solidFill>
                  <a:schemeClr val="dk1"/>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255</a:t>
            </a:r>
            <a:r>
              <a:rPr lang="en">
                <a:solidFill>
                  <a:schemeClr val="dk1"/>
                </a:solidFill>
                <a:latin typeface="Courier New"/>
                <a:ea typeface="Courier New"/>
                <a:cs typeface="Courier New"/>
                <a:sym typeface="Courier New"/>
              </a:rPr>
              <a:t>);</a:t>
            </a:r>
            <a:br>
              <a:rPr lang="en">
                <a:solidFill>
                  <a:schemeClr val="dk1"/>
                </a:solidFill>
                <a:latin typeface="Courier New"/>
                <a:ea typeface="Courier New"/>
                <a:cs typeface="Courier New"/>
                <a:sym typeface="Courier New"/>
              </a:rPr>
            </a:br>
            <a:r>
              <a:rPr lang="en">
                <a:solidFill>
                  <a:srgbClr val="FF0000"/>
                </a:solidFill>
                <a:latin typeface="Courier New"/>
                <a:ea typeface="Courier New"/>
                <a:cs typeface="Courier New"/>
                <a:sym typeface="Courier New"/>
              </a:rPr>
              <a:t>output</a:t>
            </a:r>
            <a:r>
              <a:rPr lang="en">
                <a:solidFill>
                  <a:schemeClr val="dk1"/>
                </a:solidFill>
                <a:latin typeface="Courier New"/>
                <a:ea typeface="Courier New"/>
                <a:cs typeface="Courier New"/>
                <a:sym typeface="Courier New"/>
              </a:rPr>
              <a:t> = </a:t>
            </a:r>
            <a:r>
              <a:rPr lang="en">
                <a:solidFill>
                  <a:srgbClr val="FF9900"/>
                </a:solidFill>
                <a:latin typeface="Courier New"/>
                <a:ea typeface="Courier New"/>
                <a:cs typeface="Courier New"/>
                <a:sym typeface="Courier New"/>
              </a:rPr>
              <a:t>map</a:t>
            </a:r>
            <a:r>
              <a:rPr lang="en">
                <a:solidFill>
                  <a:schemeClr val="dk1"/>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value</a:t>
            </a:r>
            <a:r>
              <a:rPr lang="en">
                <a:solidFill>
                  <a:schemeClr val="dk1"/>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1024</a:t>
            </a:r>
            <a:r>
              <a:rPr lang="en">
                <a:solidFill>
                  <a:schemeClr val="dk1"/>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100</a:t>
            </a:r>
            <a:r>
              <a:rPr lang="en">
                <a:solidFill>
                  <a:schemeClr val="dk1"/>
                </a:solidFill>
                <a:latin typeface="Courier New"/>
                <a:ea typeface="Courier New"/>
                <a:cs typeface="Courier New"/>
                <a:sym typeface="Courier New"/>
              </a:rPr>
              <a:t>);</a:t>
            </a:r>
          </a:p>
          <a:p>
            <a:pPr>
              <a:spcBef>
                <a:spcPts val="0"/>
              </a:spcBef>
              <a:buNone/>
            </a:pPr>
            <a:r>
              <a:t/>
            </a:r>
            <a:endParaRPr sz="1800">
              <a:solidFill>
                <a:schemeClr val="dk1"/>
              </a:solidFill>
            </a:endParaRPr>
          </a:p>
        </p:txBody>
      </p:sp>
      <p:sp>
        <p:nvSpPr>
          <p:cNvPr id="267" name="Shape 267"/>
          <p:cNvSpPr txBox="1"/>
          <p:nvPr>
            <p:ph idx="2" type="body"/>
          </p:nvPr>
        </p:nvSpPr>
        <p:spPr>
          <a:xfrm>
            <a:off x="4367625" y="1152475"/>
            <a:ext cx="4464599" cy="3636600"/>
          </a:xfrm>
          <a:prstGeom prst="rect">
            <a:avLst/>
          </a:prstGeom>
        </p:spPr>
        <p:txBody>
          <a:bodyPr anchorCtr="0" anchor="t" bIns="91425" lIns="91425" rIns="91425" tIns="91425">
            <a:noAutofit/>
          </a:bodyPr>
          <a:lstStyle/>
          <a:p>
            <a:pPr rtl="0">
              <a:spcBef>
                <a:spcPts val="0"/>
              </a:spcBef>
              <a:buNone/>
            </a:pPr>
            <a:r>
              <a:rPr lang="en">
                <a:solidFill>
                  <a:schemeClr val="dk1"/>
                </a:solidFill>
              </a:rPr>
              <a:t>Syntax:</a:t>
            </a:r>
            <a:br>
              <a:rPr lang="en">
                <a:solidFill>
                  <a:schemeClr val="dk1"/>
                </a:solidFill>
              </a:rPr>
            </a:br>
            <a:r>
              <a:rPr lang="en">
                <a:solidFill>
                  <a:schemeClr val="dk1"/>
                </a:solidFill>
              </a:rPr>
              <a:t>   </a:t>
            </a:r>
            <a:r>
              <a:rPr lang="en">
                <a:solidFill>
                  <a:srgbClr val="FF9900"/>
                </a:solidFill>
              </a:rPr>
              <a:t>map</a:t>
            </a:r>
            <a:r>
              <a:rPr lang="en">
                <a:solidFill>
                  <a:schemeClr val="dk1"/>
                </a:solidFill>
              </a:rPr>
              <a:t>( </a:t>
            </a:r>
            <a:r>
              <a:rPr lang="en">
                <a:solidFill>
                  <a:srgbClr val="FF0000"/>
                </a:solidFill>
              </a:rPr>
              <a:t>value</a:t>
            </a:r>
            <a:r>
              <a:rPr lang="en">
                <a:solidFill>
                  <a:schemeClr val="dk1"/>
                </a:solidFill>
              </a:rPr>
              <a:t>,</a:t>
            </a:r>
            <a:r>
              <a:rPr lang="en">
                <a:solidFill>
                  <a:srgbClr val="FF9900"/>
                </a:solidFill>
              </a:rPr>
              <a:t> </a:t>
            </a:r>
            <a:r>
              <a:rPr lang="en">
                <a:solidFill>
                  <a:srgbClr val="FF0000"/>
                </a:solidFill>
              </a:rPr>
              <a:t>fromLow</a:t>
            </a:r>
            <a:r>
              <a:rPr lang="en">
                <a:solidFill>
                  <a:schemeClr val="dk1"/>
                </a:solidFill>
              </a:rPr>
              <a:t>, </a:t>
            </a:r>
            <a:r>
              <a:rPr lang="en">
                <a:solidFill>
                  <a:srgbClr val="FF0000"/>
                </a:solidFill>
              </a:rPr>
              <a:t>fromHigh</a:t>
            </a:r>
            <a:r>
              <a:rPr lang="en">
                <a:solidFill>
                  <a:schemeClr val="dk1"/>
                </a:solidFill>
              </a:rPr>
              <a:t>, </a:t>
            </a:r>
            <a:r>
              <a:rPr lang="en">
                <a:solidFill>
                  <a:srgbClr val="FF0000"/>
                </a:solidFill>
              </a:rPr>
              <a:t>toLow</a:t>
            </a:r>
            <a:r>
              <a:rPr lang="en">
                <a:solidFill>
                  <a:schemeClr val="dk1"/>
                </a:solidFill>
              </a:rPr>
              <a:t>, </a:t>
            </a:r>
            <a:r>
              <a:rPr lang="en">
                <a:solidFill>
                  <a:srgbClr val="FF0000"/>
                </a:solidFill>
              </a:rPr>
              <a:t>toHigh </a:t>
            </a:r>
            <a:r>
              <a:rPr lang="en">
                <a:solidFill>
                  <a:schemeClr val="dk1"/>
                </a:solidFill>
              </a:rPr>
              <a:t>)</a:t>
            </a:r>
          </a:p>
          <a:p>
            <a:pPr rtl="0">
              <a:spcBef>
                <a:spcPts val="0"/>
              </a:spcBef>
              <a:buNone/>
            </a:pPr>
            <a:r>
              <a:rPr lang="en">
                <a:solidFill>
                  <a:schemeClr val="dk1"/>
                </a:solidFill>
              </a:rPr>
              <a:t>Parameters:</a:t>
            </a:r>
            <a:br>
              <a:rPr lang="en">
                <a:solidFill>
                  <a:schemeClr val="dk1"/>
                </a:solidFill>
              </a:rPr>
            </a:br>
            <a:r>
              <a:rPr lang="en">
                <a:solidFill>
                  <a:schemeClr val="dk1"/>
                </a:solidFill>
              </a:rPr>
              <a:t>   </a:t>
            </a:r>
            <a:r>
              <a:rPr lang="en">
                <a:solidFill>
                  <a:srgbClr val="FF0000"/>
                </a:solidFill>
              </a:rPr>
              <a:t>value</a:t>
            </a:r>
            <a:r>
              <a:rPr lang="en">
                <a:solidFill>
                  <a:schemeClr val="dk1"/>
                </a:solidFill>
              </a:rPr>
              <a:t>: The number to map.</a:t>
            </a:r>
            <a:br>
              <a:rPr lang="en">
                <a:solidFill>
                  <a:schemeClr val="dk1"/>
                </a:solidFill>
              </a:rPr>
            </a:br>
            <a:r>
              <a:rPr lang="en">
                <a:solidFill>
                  <a:schemeClr val="dk1"/>
                </a:solidFill>
              </a:rPr>
              <a:t>   </a:t>
            </a:r>
            <a:r>
              <a:rPr lang="en">
                <a:solidFill>
                  <a:srgbClr val="FF0000"/>
                </a:solidFill>
              </a:rPr>
              <a:t>fromLow</a:t>
            </a:r>
            <a:r>
              <a:rPr lang="en">
                <a:solidFill>
                  <a:schemeClr val="dk1"/>
                </a:solidFill>
              </a:rPr>
              <a:t>: The lower bound of the value's current</a:t>
            </a:r>
            <a:br>
              <a:rPr lang="en">
                <a:solidFill>
                  <a:schemeClr val="dk1"/>
                </a:solidFill>
              </a:rPr>
            </a:br>
            <a:r>
              <a:rPr lang="en">
                <a:solidFill>
                  <a:schemeClr val="dk1"/>
                </a:solidFill>
              </a:rPr>
              <a:t>   range.</a:t>
            </a:r>
            <a:br>
              <a:rPr lang="en">
                <a:solidFill>
                  <a:schemeClr val="dk1"/>
                </a:solidFill>
              </a:rPr>
            </a:br>
            <a:r>
              <a:rPr lang="en">
                <a:solidFill>
                  <a:schemeClr val="dk1"/>
                </a:solidFill>
              </a:rPr>
              <a:t>   </a:t>
            </a:r>
            <a:r>
              <a:rPr lang="en">
                <a:solidFill>
                  <a:srgbClr val="FF0000"/>
                </a:solidFill>
              </a:rPr>
              <a:t>fromHigh</a:t>
            </a:r>
            <a:r>
              <a:rPr lang="en">
                <a:solidFill>
                  <a:schemeClr val="dk1"/>
                </a:solidFill>
              </a:rPr>
              <a:t>: The upper bound of the value's current</a:t>
            </a:r>
            <a:br>
              <a:rPr lang="en">
                <a:solidFill>
                  <a:schemeClr val="dk1"/>
                </a:solidFill>
              </a:rPr>
            </a:br>
            <a:r>
              <a:rPr lang="en">
                <a:solidFill>
                  <a:schemeClr val="dk1"/>
                </a:solidFill>
              </a:rPr>
              <a:t>   range.</a:t>
            </a:r>
            <a:br>
              <a:rPr lang="en">
                <a:solidFill>
                  <a:schemeClr val="dk1"/>
                </a:solidFill>
              </a:rPr>
            </a:br>
            <a:r>
              <a:rPr lang="en">
                <a:solidFill>
                  <a:schemeClr val="dk1"/>
                </a:solidFill>
              </a:rPr>
              <a:t>   </a:t>
            </a:r>
            <a:r>
              <a:rPr lang="en">
                <a:solidFill>
                  <a:srgbClr val="FF0000"/>
                </a:solidFill>
              </a:rPr>
              <a:t>toLow</a:t>
            </a:r>
            <a:r>
              <a:rPr lang="en">
                <a:solidFill>
                  <a:schemeClr val="dk1"/>
                </a:solidFill>
              </a:rPr>
              <a:t>: The lower bound of the value's target range.</a:t>
            </a:r>
            <a:br>
              <a:rPr lang="en">
                <a:solidFill>
                  <a:schemeClr val="dk1"/>
                </a:solidFill>
              </a:rPr>
            </a:br>
            <a:r>
              <a:rPr lang="en">
                <a:solidFill>
                  <a:schemeClr val="dk1"/>
                </a:solidFill>
              </a:rPr>
              <a:t>   </a:t>
            </a:r>
            <a:r>
              <a:rPr lang="en">
                <a:solidFill>
                  <a:srgbClr val="FF0000"/>
                </a:solidFill>
              </a:rPr>
              <a:t>toHigh</a:t>
            </a:r>
            <a:r>
              <a:rPr lang="en">
                <a:solidFill>
                  <a:schemeClr val="dk1"/>
                </a:solidFill>
              </a:rPr>
              <a:t>: The upper bound of the value's target range.</a:t>
            </a:r>
          </a:p>
        </p:txBody>
      </p:sp>
      <p:cxnSp>
        <p:nvCxnSpPr>
          <p:cNvPr id="268" name="Shape 268"/>
          <p:cNvCxnSpPr/>
          <p:nvPr/>
        </p:nvCxnSpPr>
        <p:spPr>
          <a:xfrm>
            <a:off x="4311600" y="1485475"/>
            <a:ext cx="0" cy="2970599"/>
          </a:xfrm>
          <a:prstGeom prst="straightConnector1">
            <a:avLst/>
          </a:prstGeom>
          <a:noFill/>
          <a:ln cap="flat" cmpd="sng" w="9525">
            <a:solidFill>
              <a:schemeClr val="dk1"/>
            </a:solidFill>
            <a:prstDash val="solid"/>
            <a:round/>
            <a:headEnd len="lg" w="lg" type="none"/>
            <a:tailEnd len="lg" w="lg" type="none"/>
          </a:ln>
        </p:spPr>
      </p:cxn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 name="Shape 272"/>
        <p:cNvGrpSpPr/>
        <p:nvPr/>
      </p:nvGrpSpPr>
      <p:grpSpPr>
        <a:xfrm>
          <a:off x="0" y="0"/>
          <a:ext cx="0" cy="0"/>
          <a:chOff x="0" y="0"/>
          <a:chExt cx="0" cy="0"/>
        </a:xfrm>
      </p:grpSpPr>
      <p:sp>
        <p:nvSpPr>
          <p:cNvPr id="273" name="Shape 273"/>
          <p:cNvSpPr txBox="1"/>
          <p:nvPr>
            <p:ph type="title"/>
          </p:nvPr>
        </p:nvSpPr>
        <p:spPr>
          <a:xfrm>
            <a:off x="311700" y="243975"/>
            <a:ext cx="8520599" cy="572699"/>
          </a:xfrm>
          <a:prstGeom prst="rect">
            <a:avLst/>
          </a:prstGeom>
        </p:spPr>
        <p:txBody>
          <a:bodyPr anchorCtr="0" anchor="t" bIns="91425" lIns="91425" rIns="91425" tIns="91425">
            <a:noAutofit/>
          </a:bodyPr>
          <a:lstStyle/>
          <a:p>
            <a:pPr lvl="0" rtl="0">
              <a:spcBef>
                <a:spcPts val="0"/>
              </a:spcBef>
              <a:buNone/>
            </a:pPr>
            <a:r>
              <a:rPr lang="en" sz="3000">
                <a:solidFill>
                  <a:srgbClr val="FF0000"/>
                </a:solidFill>
              </a:rPr>
              <a:t>Knob changes blink speed</a:t>
            </a:r>
          </a:p>
        </p:txBody>
      </p:sp>
      <p:sp>
        <p:nvSpPr>
          <p:cNvPr id="274" name="Shape 274"/>
          <p:cNvSpPr txBox="1"/>
          <p:nvPr>
            <p:ph idx="1" type="body"/>
          </p:nvPr>
        </p:nvSpPr>
        <p:spPr>
          <a:xfrm>
            <a:off x="311700" y="949775"/>
            <a:ext cx="8520599" cy="3911099"/>
          </a:xfrm>
          <a:prstGeom prst="rect">
            <a:avLst/>
          </a:prstGeom>
        </p:spPr>
        <p:txBody>
          <a:bodyPr anchorCtr="0" anchor="t" bIns="91425" lIns="91425" rIns="91425" tIns="91425">
            <a:noAutofit/>
          </a:bodyPr>
          <a:lstStyle/>
          <a:p>
            <a:pPr indent="0" lvl="0" marL="0" marR="0" rtl="0" algn="l">
              <a:lnSpc>
                <a:spcPct val="100000"/>
              </a:lnSpc>
              <a:spcBef>
                <a:spcPts val="0"/>
              </a:spcBef>
              <a:spcAft>
                <a:spcPts val="1600"/>
              </a:spcAft>
              <a:buNone/>
            </a:pPr>
            <a:r>
              <a:rPr lang="en" sz="1200">
                <a:solidFill>
                  <a:srgbClr val="00FF00"/>
                </a:solidFill>
                <a:latin typeface="Courier New"/>
                <a:ea typeface="Courier New"/>
                <a:cs typeface="Courier New"/>
                <a:sym typeface="Courier New"/>
              </a:rPr>
              <a:t>// Source: /ArduinoLightingWorkshop/blob/master/arduino/KnobBlink/KnobBlink.ino</a:t>
            </a:r>
            <a:br>
              <a:rPr lang="en" sz="1200">
                <a:solidFill>
                  <a:srgbClr val="00FFFF"/>
                </a:solidFill>
                <a:latin typeface="Courier New"/>
                <a:ea typeface="Courier New"/>
                <a:cs typeface="Courier New"/>
                <a:sym typeface="Courier New"/>
              </a:rPr>
            </a:br>
            <a:br>
              <a:rPr lang="en" sz="1200">
                <a:solidFill>
                  <a:srgbClr val="00FFFF"/>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#define </a:t>
            </a:r>
            <a:r>
              <a:rPr lang="en" sz="1200">
                <a:solidFill>
                  <a:srgbClr val="FF0000"/>
                </a:solidFill>
                <a:latin typeface="Courier New"/>
                <a:ea typeface="Courier New"/>
                <a:cs typeface="Courier New"/>
                <a:sym typeface="Courier New"/>
              </a:rPr>
              <a:t>POT_PIN</a:t>
            </a:r>
            <a:r>
              <a:rPr lang="en" sz="1200">
                <a:solidFill>
                  <a:schemeClr val="dk1"/>
                </a:solidFill>
                <a:latin typeface="Courier New"/>
                <a:ea typeface="Courier New"/>
                <a:cs typeface="Courier New"/>
                <a:sym typeface="Courier New"/>
              </a:rPr>
              <a:t>  0      </a:t>
            </a:r>
            <a:r>
              <a:rPr lang="en" sz="1200">
                <a:solidFill>
                  <a:srgbClr val="00FF00"/>
                </a:solidFill>
                <a:latin typeface="Courier New"/>
                <a:ea typeface="Courier New"/>
                <a:cs typeface="Courier New"/>
                <a:sym typeface="Courier New"/>
              </a:rPr>
              <a:t>// Select the input pin for the potentiometer</a:t>
            </a:r>
            <a:br>
              <a:rPr lang="en" sz="1200">
                <a:solidFill>
                  <a:schemeClr val="dk1"/>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#define </a:t>
            </a:r>
            <a:r>
              <a:rPr lang="en" sz="1200">
                <a:solidFill>
                  <a:srgbClr val="FF0000"/>
                </a:solidFill>
                <a:latin typeface="Courier New"/>
                <a:ea typeface="Courier New"/>
                <a:cs typeface="Courier New"/>
                <a:sym typeface="Courier New"/>
              </a:rPr>
              <a:t>LED_PIN </a:t>
            </a:r>
            <a:r>
              <a:rPr lang="en" sz="1200">
                <a:solidFill>
                  <a:schemeClr val="dk1"/>
                </a:solidFill>
                <a:latin typeface="Courier New"/>
                <a:ea typeface="Courier New"/>
                <a:cs typeface="Courier New"/>
                <a:sym typeface="Courier New"/>
              </a:rPr>
              <a:t> 13     </a:t>
            </a:r>
            <a:r>
              <a:rPr lang="en" sz="1200">
                <a:solidFill>
                  <a:srgbClr val="00FF00"/>
                </a:solidFill>
                <a:latin typeface="Courier New"/>
                <a:ea typeface="Courier New"/>
                <a:cs typeface="Courier New"/>
                <a:sym typeface="Courier New"/>
              </a:rPr>
              <a:t>// Select the pin for the LED</a:t>
            </a:r>
          </a:p>
          <a:p>
            <a:pPr indent="0" lvl="0" marL="0" marR="0" rtl="0" algn="l">
              <a:lnSpc>
                <a:spcPct val="100000"/>
              </a:lnSpc>
              <a:spcBef>
                <a:spcPts val="0"/>
              </a:spcBef>
              <a:spcAft>
                <a:spcPts val="1600"/>
              </a:spcAft>
              <a:buNone/>
            </a:pPr>
            <a:r>
              <a:rPr lang="en" sz="1200">
                <a:solidFill>
                  <a:srgbClr val="00FFFF"/>
                </a:solidFill>
                <a:latin typeface="Courier New"/>
                <a:ea typeface="Courier New"/>
                <a:cs typeface="Courier New"/>
                <a:sym typeface="Courier New"/>
              </a:rPr>
              <a:t>void </a:t>
            </a:r>
            <a:r>
              <a:rPr lang="en" sz="1200">
                <a:solidFill>
                  <a:srgbClr val="FF9900"/>
                </a:solidFill>
                <a:latin typeface="Courier New"/>
                <a:ea typeface="Courier New"/>
                <a:cs typeface="Courier New"/>
                <a:sym typeface="Courier New"/>
              </a:rPr>
              <a:t>setup</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pinMode(</a:t>
            </a:r>
            <a:r>
              <a:rPr lang="en" sz="1200">
                <a:solidFill>
                  <a:srgbClr val="FF0000"/>
                </a:solidFill>
                <a:latin typeface="Courier New"/>
                <a:ea typeface="Courier New"/>
                <a:cs typeface="Courier New"/>
                <a:sym typeface="Courier New"/>
              </a:rPr>
              <a:t>LED_PIN,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OUTPUT)</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Declare the ledPin as an OUTPUT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a:p>
            <a:pPr indent="0" lvl="0" marL="0" marR="0" rtl="0" algn="l">
              <a:lnSpc>
                <a:spcPct val="100000"/>
              </a:lnSpc>
              <a:spcBef>
                <a:spcPts val="0"/>
              </a:spcBef>
              <a:spcAft>
                <a:spcPts val="1600"/>
              </a:spcAft>
              <a:buNone/>
            </a:pPr>
            <a:r>
              <a:rPr lang="en" sz="1200">
                <a:solidFill>
                  <a:srgbClr val="00FFFF"/>
                </a:solidFill>
                <a:latin typeface="Courier New"/>
                <a:ea typeface="Courier New"/>
                <a:cs typeface="Courier New"/>
                <a:sym typeface="Courier New"/>
              </a:rPr>
              <a:t>void </a:t>
            </a:r>
            <a:r>
              <a:rPr lang="en" sz="1200">
                <a:solidFill>
                  <a:srgbClr val="FF9900"/>
                </a:solidFill>
                <a:latin typeface="Courier New"/>
                <a:ea typeface="Courier New"/>
                <a:cs typeface="Courier New"/>
                <a:sym typeface="Courier New"/>
              </a:rPr>
              <a:t>loop(</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int</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sensorValue </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analogRead</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POT_PIN</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Read the value from the sensor</a:t>
            </a:r>
            <a:br>
              <a:rPr lang="en" sz="1200">
                <a:solidFill>
                  <a:srgbClr val="00FF00"/>
                </a:solidFill>
                <a:latin typeface="Courier New"/>
                <a:ea typeface="Courier New"/>
                <a:cs typeface="Courier New"/>
                <a:sym typeface="Courier New"/>
              </a:rPr>
            </a:br>
            <a:r>
              <a:rPr lang="en" sz="1200">
                <a:solidFill>
                  <a:srgbClr val="00FF00"/>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int</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val</a:t>
            </a:r>
            <a:r>
              <a:rPr lang="en" sz="1200">
                <a:solidFill>
                  <a:schemeClr val="dk1"/>
                </a:solidFill>
                <a:latin typeface="Courier New"/>
                <a:ea typeface="Courier New"/>
                <a:cs typeface="Courier New"/>
                <a:sym typeface="Courier New"/>
              </a:rPr>
              <a:t> = </a:t>
            </a:r>
            <a:r>
              <a:rPr lang="en" sz="1200">
                <a:solidFill>
                  <a:srgbClr val="FF9900"/>
                </a:solidFill>
                <a:latin typeface="Courier New"/>
                <a:ea typeface="Courier New"/>
                <a:cs typeface="Courier New"/>
                <a:sym typeface="Courier New"/>
              </a:rPr>
              <a:t>map</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sensorValue, 0, 1024, 100, 1000</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Change sensorValue to a number between</a:t>
            </a:r>
            <a:br>
              <a:rPr lang="en" sz="1200">
                <a:solidFill>
                  <a:srgbClr val="00FF00"/>
                </a:solidFill>
                <a:latin typeface="Courier New"/>
                <a:ea typeface="Courier New"/>
                <a:cs typeface="Courier New"/>
                <a:sym typeface="Courier New"/>
              </a:rPr>
            </a:br>
            <a:r>
              <a:rPr lang="en" sz="1200">
                <a:solidFill>
                  <a:srgbClr val="00FF00"/>
                </a:solidFill>
                <a:latin typeface="Courier New"/>
                <a:ea typeface="Courier New"/>
                <a:cs typeface="Courier New"/>
                <a:sym typeface="Courier New"/>
              </a:rPr>
              <a:t>                                                  //  100-1000 (0.1 and 1 seconds)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digitalWrite(</a:t>
            </a:r>
            <a:r>
              <a:rPr lang="en" sz="1200">
                <a:solidFill>
                  <a:srgbClr val="FF0000"/>
                </a:solidFill>
                <a:latin typeface="Courier New"/>
                <a:ea typeface="Courier New"/>
                <a:cs typeface="Courier New"/>
                <a:sym typeface="Courier New"/>
              </a:rPr>
              <a:t>LED_PIN,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HIGH)</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Turn the ledPin on</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delay(</a:t>
            </a:r>
            <a:r>
              <a:rPr lang="en" sz="1200">
                <a:solidFill>
                  <a:srgbClr val="FF0000"/>
                </a:solidFill>
                <a:latin typeface="Courier New"/>
                <a:ea typeface="Courier New"/>
                <a:cs typeface="Courier New"/>
                <a:sym typeface="Courier New"/>
              </a:rPr>
              <a:t>val)</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Stop the program for some time</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digitalWrite(</a:t>
            </a:r>
            <a:r>
              <a:rPr lang="en" sz="1200">
                <a:solidFill>
                  <a:srgbClr val="FF0000"/>
                </a:solidFill>
                <a:latin typeface="Courier New"/>
                <a:ea typeface="Courier New"/>
                <a:cs typeface="Courier New"/>
                <a:sym typeface="Courier New"/>
              </a:rPr>
              <a:t>LED_PIN,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LOW)</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Turn the ledPin off</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delay(</a:t>
            </a:r>
            <a:r>
              <a:rPr lang="en" sz="1200">
                <a:solidFill>
                  <a:srgbClr val="FF0000"/>
                </a:solidFill>
                <a:latin typeface="Courier New"/>
                <a:ea typeface="Courier New"/>
                <a:cs typeface="Courier New"/>
                <a:sym typeface="Courier New"/>
              </a:rPr>
              <a:t>val)</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Stop the program for some time</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 name="Shape 278"/>
        <p:cNvGrpSpPr/>
        <p:nvPr/>
      </p:nvGrpSpPr>
      <p:grpSpPr>
        <a:xfrm>
          <a:off x="0" y="0"/>
          <a:ext cx="0" cy="0"/>
          <a:chOff x="0" y="0"/>
          <a:chExt cx="0" cy="0"/>
        </a:xfrm>
      </p:grpSpPr>
      <p:sp>
        <p:nvSpPr>
          <p:cNvPr id="279" name="Shape 279"/>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sz="4800">
                <a:solidFill>
                  <a:srgbClr val="FF0000"/>
                </a:solidFill>
              </a:rPr>
              <a:t>Try this:</a:t>
            </a:r>
          </a:p>
        </p:txBody>
      </p:sp>
      <p:sp>
        <p:nvSpPr>
          <p:cNvPr id="280" name="Shape 280"/>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Clr>
                <a:schemeClr val="dk1"/>
              </a:buClr>
              <a:buSzPct val="100000"/>
            </a:pPr>
            <a:r>
              <a:rPr lang="en" sz="2400">
                <a:solidFill>
                  <a:schemeClr val="dk1"/>
                </a:solidFill>
              </a:rPr>
              <a:t>Make the LED stop blinking when the knob is all the way to the left (off)</a:t>
            </a:r>
          </a:p>
          <a:p>
            <a:pPr indent="-228600" lvl="0" marL="457200">
              <a:spcBef>
                <a:spcPts val="0"/>
              </a:spcBef>
              <a:buClr>
                <a:schemeClr val="dk1"/>
              </a:buClr>
              <a:buSzPct val="100000"/>
            </a:pPr>
            <a:r>
              <a:rPr lang="en" sz="2400">
                <a:solidFill>
                  <a:schemeClr val="dk1"/>
                </a:solidFill>
              </a:rPr>
              <a:t>Make the LED blink at three different speeds depending on the position of the knob. *Hint* “map” the knob value from 0-1023 to 3 values, and multiply these values by a constant. </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284" name="Shape 284"/>
        <p:cNvGrpSpPr/>
        <p:nvPr/>
      </p:nvGrpSpPr>
      <p:grpSpPr>
        <a:xfrm>
          <a:off x="0" y="0"/>
          <a:ext cx="0" cy="0"/>
          <a:chOff x="0" y="0"/>
          <a:chExt cx="0" cy="0"/>
        </a:xfrm>
      </p:grpSpPr>
      <p:sp>
        <p:nvSpPr>
          <p:cNvPr id="285" name="Shape 285"/>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sz="3600">
                <a:solidFill>
                  <a:srgbClr val="FF0000"/>
                </a:solidFill>
              </a:rPr>
              <a:t>Three from three knobs at once</a:t>
            </a:r>
          </a:p>
        </p:txBody>
      </p:sp>
      <p:pic>
        <p:nvPicPr>
          <p:cNvPr id="286" name="Shape 286"/>
          <p:cNvPicPr preferRelativeResize="0"/>
          <p:nvPr/>
        </p:nvPicPr>
        <p:blipFill>
          <a:blip r:embed="rId3">
            <a:alphaModFix/>
          </a:blip>
          <a:stretch>
            <a:fillRect/>
          </a:stretch>
        </p:blipFill>
        <p:spPr>
          <a:xfrm>
            <a:off x="1759916" y="1318175"/>
            <a:ext cx="6164931" cy="3416399"/>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pic>
        <p:nvPicPr>
          <p:cNvPr id="291" name="Shape 291"/>
          <p:cNvPicPr preferRelativeResize="0"/>
          <p:nvPr/>
        </p:nvPicPr>
        <p:blipFill>
          <a:blip r:embed="rId3">
            <a:alphaModFix/>
          </a:blip>
          <a:stretch>
            <a:fillRect/>
          </a:stretch>
        </p:blipFill>
        <p:spPr>
          <a:xfrm>
            <a:off x="0" y="336"/>
            <a:ext cx="9144001" cy="5142827"/>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 name="Shape 295"/>
        <p:cNvGrpSpPr/>
        <p:nvPr/>
      </p:nvGrpSpPr>
      <p:grpSpPr>
        <a:xfrm>
          <a:off x="0" y="0"/>
          <a:ext cx="0" cy="0"/>
          <a:chOff x="0" y="0"/>
          <a:chExt cx="0" cy="0"/>
        </a:xfrm>
      </p:grpSpPr>
      <p:sp>
        <p:nvSpPr>
          <p:cNvPr id="296" name="Shape 296"/>
          <p:cNvSpPr txBox="1"/>
          <p:nvPr>
            <p:ph type="title"/>
          </p:nvPr>
        </p:nvSpPr>
        <p:spPr>
          <a:xfrm>
            <a:off x="311700" y="243975"/>
            <a:ext cx="8520599" cy="572699"/>
          </a:xfrm>
          <a:prstGeom prst="rect">
            <a:avLst/>
          </a:prstGeom>
        </p:spPr>
        <p:txBody>
          <a:bodyPr anchorCtr="0" anchor="t" bIns="91425" lIns="91425" rIns="91425" tIns="91425">
            <a:noAutofit/>
          </a:bodyPr>
          <a:lstStyle/>
          <a:p>
            <a:pPr lvl="0" rtl="0">
              <a:spcBef>
                <a:spcPts val="0"/>
              </a:spcBef>
              <a:buNone/>
            </a:pPr>
            <a:r>
              <a:rPr lang="en" sz="3000">
                <a:solidFill>
                  <a:srgbClr val="FF0000"/>
                </a:solidFill>
              </a:rPr>
              <a:t>Three knobs at the same time</a:t>
            </a:r>
          </a:p>
        </p:txBody>
      </p:sp>
      <p:sp>
        <p:nvSpPr>
          <p:cNvPr id="297" name="Shape 297"/>
          <p:cNvSpPr txBox="1"/>
          <p:nvPr>
            <p:ph idx="1" type="body"/>
          </p:nvPr>
        </p:nvSpPr>
        <p:spPr>
          <a:xfrm>
            <a:off x="311700" y="949775"/>
            <a:ext cx="8520599" cy="3911099"/>
          </a:xfrm>
          <a:prstGeom prst="rect">
            <a:avLst/>
          </a:prstGeom>
        </p:spPr>
        <p:txBody>
          <a:bodyPr anchorCtr="0" anchor="t" bIns="91425" lIns="91425" rIns="91425" tIns="91425">
            <a:noAutofit/>
          </a:bodyPr>
          <a:lstStyle/>
          <a:p>
            <a:pPr indent="0" lvl="0" marL="0" marR="0" rtl="0" algn="l">
              <a:lnSpc>
                <a:spcPct val="100000"/>
              </a:lnSpc>
              <a:spcBef>
                <a:spcPts val="0"/>
              </a:spcBef>
              <a:spcAft>
                <a:spcPts val="1600"/>
              </a:spcAft>
              <a:buNone/>
            </a:pPr>
            <a:r>
              <a:rPr lang="en" sz="1200">
                <a:solidFill>
                  <a:srgbClr val="00FF00"/>
                </a:solidFill>
                <a:latin typeface="Courier New"/>
                <a:ea typeface="Courier New"/>
                <a:cs typeface="Courier New"/>
                <a:sym typeface="Courier New"/>
              </a:rPr>
              <a:t>// Source: /ArduinoLightingWorkshop/tree/master/arduino/ThreeKnobsBlink/</a:t>
            </a:r>
            <a:br>
              <a:rPr lang="en" sz="1200">
                <a:solidFill>
                  <a:srgbClr val="00FF00"/>
                </a:solidFill>
                <a:latin typeface="Courier New"/>
                <a:ea typeface="Courier New"/>
                <a:cs typeface="Courier New"/>
                <a:sym typeface="Courier New"/>
              </a:rPr>
            </a:br>
            <a:br>
              <a:rPr lang="en" sz="1200">
                <a:solidFill>
                  <a:srgbClr val="00FFFF"/>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#define </a:t>
            </a:r>
            <a:r>
              <a:rPr lang="en" sz="1200">
                <a:solidFill>
                  <a:srgbClr val="FF0000"/>
                </a:solidFill>
                <a:latin typeface="Courier New"/>
                <a:ea typeface="Courier New"/>
                <a:cs typeface="Courier New"/>
                <a:sym typeface="Courier New"/>
              </a:rPr>
              <a:t>LED_PIN  </a:t>
            </a:r>
            <a:r>
              <a:rPr lang="en" sz="1200">
                <a:solidFill>
                  <a:schemeClr val="dk1"/>
                </a:solidFill>
                <a:latin typeface="Courier New"/>
                <a:ea typeface="Courier New"/>
                <a:cs typeface="Courier New"/>
                <a:sym typeface="Courier New"/>
              </a:rPr>
              <a:t>13                          </a:t>
            </a:r>
            <a:r>
              <a:rPr lang="en" sz="1200">
                <a:solidFill>
                  <a:srgbClr val="00FF00"/>
                </a:solidFill>
                <a:latin typeface="Courier New"/>
                <a:ea typeface="Courier New"/>
                <a:cs typeface="Courier New"/>
                <a:sym typeface="Courier New"/>
              </a:rPr>
              <a:t>// Select the pin for the LED</a:t>
            </a:r>
            <a:br>
              <a:rPr lang="en" sz="1200">
                <a:solidFill>
                  <a:srgbClr val="00FF00"/>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void </a:t>
            </a:r>
            <a:r>
              <a:rPr lang="en" sz="1200">
                <a:solidFill>
                  <a:srgbClr val="FF9900"/>
                </a:solidFill>
                <a:latin typeface="Courier New"/>
                <a:ea typeface="Courier New"/>
                <a:cs typeface="Courier New"/>
                <a:sym typeface="Courier New"/>
              </a:rPr>
              <a:t>setup</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pinMode(</a:t>
            </a:r>
            <a:r>
              <a:rPr lang="en" sz="1200">
                <a:solidFill>
                  <a:srgbClr val="FF0000"/>
                </a:solidFill>
                <a:latin typeface="Courier New"/>
                <a:ea typeface="Courier New"/>
                <a:cs typeface="Courier New"/>
                <a:sym typeface="Courier New"/>
              </a:rPr>
              <a:t>LED_PIN,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OUTPUT)</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Declare the ledPin as an OUTPUT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a:p>
            <a:pPr indent="0" lvl="0" marL="0" marR="0" rtl="0" algn="l">
              <a:lnSpc>
                <a:spcPct val="100000"/>
              </a:lnSpc>
              <a:spcBef>
                <a:spcPts val="0"/>
              </a:spcBef>
              <a:spcAft>
                <a:spcPts val="1600"/>
              </a:spcAft>
              <a:buNone/>
            </a:pPr>
            <a:r>
              <a:rPr lang="en" sz="1200">
                <a:solidFill>
                  <a:srgbClr val="00FFFF"/>
                </a:solidFill>
                <a:latin typeface="Courier New"/>
                <a:ea typeface="Courier New"/>
                <a:cs typeface="Courier New"/>
                <a:sym typeface="Courier New"/>
              </a:rPr>
              <a:t>void </a:t>
            </a:r>
            <a:r>
              <a:rPr lang="en" sz="1200">
                <a:solidFill>
                  <a:srgbClr val="FF9900"/>
                </a:solidFill>
                <a:latin typeface="Courier New"/>
                <a:ea typeface="Courier New"/>
                <a:cs typeface="Courier New"/>
                <a:sym typeface="Courier New"/>
              </a:rPr>
              <a:t>loop(</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int</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sensorValueZero </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analogRead</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Read the value from sensor zero</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int</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sensorValueOne  </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analogRead</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Read the value from sensor one</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int</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sensorValueTwo  </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analogRead</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2</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Read the value from sensor two </a:t>
            </a:r>
            <a:br>
              <a:rPr lang="en" sz="1200">
                <a:solidFill>
                  <a:srgbClr val="00FF00"/>
                </a:solidFill>
                <a:latin typeface="Courier New"/>
                <a:ea typeface="Courier New"/>
                <a:cs typeface="Courier New"/>
                <a:sym typeface="Courier New"/>
              </a:rPr>
            </a:br>
            <a:r>
              <a:rPr lang="en" sz="1200">
                <a:solidFill>
                  <a:srgbClr val="00FF00"/>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int</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valZero</a:t>
            </a:r>
            <a:r>
              <a:rPr lang="en" sz="1200">
                <a:solidFill>
                  <a:schemeClr val="dk1"/>
                </a:solidFill>
                <a:latin typeface="Courier New"/>
                <a:ea typeface="Courier New"/>
                <a:cs typeface="Courier New"/>
                <a:sym typeface="Courier New"/>
              </a:rPr>
              <a:t> = </a:t>
            </a:r>
            <a:r>
              <a:rPr lang="en" sz="1200">
                <a:solidFill>
                  <a:srgbClr val="FF9900"/>
                </a:solidFill>
                <a:latin typeface="Courier New"/>
                <a:ea typeface="Courier New"/>
                <a:cs typeface="Courier New"/>
                <a:sym typeface="Courier New"/>
              </a:rPr>
              <a:t>map</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sensorValueZero</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1024</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1000</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Map the value to one second </a:t>
            </a:r>
            <a:br>
              <a:rPr lang="en" sz="1200">
                <a:solidFill>
                  <a:schemeClr val="dk1"/>
                </a:solidFill>
                <a:latin typeface="Courier New"/>
                <a:ea typeface="Courier New"/>
                <a:cs typeface="Courier New"/>
                <a:sym typeface="Courier New"/>
              </a:rPr>
            </a:br>
            <a:r>
              <a:rPr lang="en" sz="1200">
                <a:solidFill>
                  <a:srgbClr val="00FF00"/>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int</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valOne </a:t>
            </a:r>
            <a:r>
              <a:rPr lang="en" sz="1200">
                <a:solidFill>
                  <a:schemeClr val="dk1"/>
                </a:solidFill>
                <a:latin typeface="Courier New"/>
                <a:ea typeface="Courier New"/>
                <a:cs typeface="Courier New"/>
                <a:sym typeface="Courier New"/>
              </a:rPr>
              <a:t> = </a:t>
            </a:r>
            <a:r>
              <a:rPr lang="en" sz="1200">
                <a:solidFill>
                  <a:srgbClr val="FF9900"/>
                </a:solidFill>
                <a:latin typeface="Courier New"/>
                <a:ea typeface="Courier New"/>
                <a:cs typeface="Courier New"/>
                <a:sym typeface="Courier New"/>
              </a:rPr>
              <a:t>map</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sensorValueOne</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1024</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1000</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Map the value to one second </a:t>
            </a:r>
            <a:br>
              <a:rPr lang="en" sz="1200">
                <a:solidFill>
                  <a:schemeClr val="dk1"/>
                </a:solidFill>
                <a:latin typeface="Courier New"/>
                <a:ea typeface="Courier New"/>
                <a:cs typeface="Courier New"/>
                <a:sym typeface="Courier New"/>
              </a:rPr>
            </a:br>
            <a:r>
              <a:rPr lang="en" sz="1200">
                <a:solidFill>
                  <a:srgbClr val="00FF00"/>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int</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valTwo </a:t>
            </a:r>
            <a:r>
              <a:rPr lang="en" sz="1200">
                <a:solidFill>
                  <a:schemeClr val="dk1"/>
                </a:solidFill>
                <a:latin typeface="Courier New"/>
                <a:ea typeface="Courier New"/>
                <a:cs typeface="Courier New"/>
                <a:sym typeface="Courier New"/>
              </a:rPr>
              <a:t> = </a:t>
            </a:r>
            <a:r>
              <a:rPr lang="en" sz="1200">
                <a:solidFill>
                  <a:srgbClr val="FF9900"/>
                </a:solidFill>
                <a:latin typeface="Courier New"/>
                <a:ea typeface="Courier New"/>
                <a:cs typeface="Courier New"/>
                <a:sym typeface="Courier New"/>
              </a:rPr>
              <a:t>map</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sensorValueTwo</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1024</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1000</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Map the value to one second </a:t>
            </a:r>
            <a:br>
              <a:rPr lang="en" sz="1200">
                <a:solidFill>
                  <a:schemeClr val="dk1"/>
                </a:solidFill>
                <a:latin typeface="Courier New"/>
                <a:ea typeface="Courier New"/>
                <a:cs typeface="Courier New"/>
                <a:sym typeface="Courier New"/>
              </a:rPr>
            </a:br>
            <a:br>
              <a:rPr lang="en" sz="1200">
                <a:solidFill>
                  <a:schemeClr val="dk1"/>
                </a:solidFill>
                <a:latin typeface="Courier New"/>
                <a:ea typeface="Courier New"/>
                <a:cs typeface="Courier New"/>
                <a:sym typeface="Courier New"/>
              </a:rPr>
            </a:br>
            <a:r>
              <a:rPr lang="en" sz="1200">
                <a:solidFill>
                  <a:srgbClr val="00FF00"/>
                </a:solidFill>
                <a:latin typeface="Courier New"/>
                <a:ea typeface="Courier New"/>
                <a:cs typeface="Courier New"/>
                <a:sym typeface="Courier New"/>
              </a:rPr>
              <a:t>  // Add up all the values from the sensors, use this as a delay for your blinking LED.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digitalWrite(</a:t>
            </a:r>
            <a:r>
              <a:rPr lang="en" sz="1200">
                <a:solidFill>
                  <a:srgbClr val="FF0000"/>
                </a:solidFill>
                <a:latin typeface="Courier New"/>
                <a:ea typeface="Courier New"/>
                <a:cs typeface="Courier New"/>
                <a:sym typeface="Courier New"/>
              </a:rPr>
              <a:t>LED_PIN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HIGH)</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Turn the ledPin on</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delay(</a:t>
            </a:r>
            <a:r>
              <a:rPr lang="en" sz="1200">
                <a:solidFill>
                  <a:srgbClr val="FF0000"/>
                </a:solidFill>
                <a:latin typeface="Courier New"/>
                <a:ea typeface="Courier New"/>
                <a:cs typeface="Courier New"/>
                <a:sym typeface="Courier New"/>
              </a:rPr>
              <a:t>valZero</a:t>
            </a:r>
            <a:r>
              <a:rPr lang="en" sz="1200">
                <a:solidFill>
                  <a:schemeClr val="dk1"/>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valOne </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valTwo </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Stop the program for some time</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digitalWrite(</a:t>
            </a:r>
            <a:r>
              <a:rPr lang="en" sz="1200">
                <a:solidFill>
                  <a:srgbClr val="FF0000"/>
                </a:solidFill>
                <a:latin typeface="Courier New"/>
                <a:ea typeface="Courier New"/>
                <a:cs typeface="Courier New"/>
                <a:sym typeface="Courier New"/>
              </a:rPr>
              <a:t>LED_PIN,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LOW)</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Turn the ledPin off</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delay(</a:t>
            </a:r>
            <a:r>
              <a:rPr lang="en" sz="1200">
                <a:solidFill>
                  <a:srgbClr val="FF0000"/>
                </a:solidFill>
                <a:latin typeface="Courier New"/>
                <a:ea typeface="Courier New"/>
                <a:cs typeface="Courier New"/>
                <a:sym typeface="Courier New"/>
              </a:rPr>
              <a:t>valZero</a:t>
            </a:r>
            <a:r>
              <a:rPr lang="en" sz="1200">
                <a:solidFill>
                  <a:schemeClr val="dk1"/>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valOne </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valTwo )</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Stop the program for some time</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 name="Shape 301"/>
        <p:cNvGrpSpPr/>
        <p:nvPr/>
      </p:nvGrpSpPr>
      <p:grpSpPr>
        <a:xfrm>
          <a:off x="0" y="0"/>
          <a:ext cx="0" cy="0"/>
          <a:chOff x="0" y="0"/>
          <a:chExt cx="0" cy="0"/>
        </a:xfrm>
      </p:grpSpPr>
      <p:sp>
        <p:nvSpPr>
          <p:cNvPr id="302" name="Shape 302"/>
          <p:cNvSpPr txBox="1"/>
          <p:nvPr>
            <p:ph type="title"/>
          </p:nvPr>
        </p:nvSpPr>
        <p:spPr>
          <a:xfrm>
            <a:off x="311700" y="197550"/>
            <a:ext cx="8520599" cy="572699"/>
          </a:xfrm>
          <a:prstGeom prst="rect">
            <a:avLst/>
          </a:prstGeom>
        </p:spPr>
        <p:txBody>
          <a:bodyPr anchorCtr="0" anchor="t" bIns="91425" lIns="91425" rIns="91425" tIns="91425">
            <a:noAutofit/>
          </a:bodyPr>
          <a:lstStyle/>
          <a:p>
            <a:pPr>
              <a:spcBef>
                <a:spcPts val="0"/>
              </a:spcBef>
              <a:buNone/>
            </a:pPr>
            <a:r>
              <a:rPr lang="en" sz="4800">
                <a:solidFill>
                  <a:srgbClr val="FF0000"/>
                </a:solidFill>
              </a:rPr>
              <a:t>Let’s Add the LED strip </a:t>
            </a:r>
          </a:p>
        </p:txBody>
      </p:sp>
      <p:pic>
        <p:nvPicPr>
          <p:cNvPr id="303" name="Shape 303"/>
          <p:cNvPicPr preferRelativeResize="0"/>
          <p:nvPr/>
        </p:nvPicPr>
        <p:blipFill>
          <a:blip r:embed="rId3">
            <a:alphaModFix/>
          </a:blip>
          <a:stretch>
            <a:fillRect/>
          </a:stretch>
        </p:blipFill>
        <p:spPr>
          <a:xfrm>
            <a:off x="1913675" y="986000"/>
            <a:ext cx="5316650" cy="3987499"/>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307" name="Shape 307"/>
        <p:cNvGrpSpPr/>
        <p:nvPr/>
      </p:nvGrpSpPr>
      <p:grpSpPr>
        <a:xfrm>
          <a:off x="0" y="0"/>
          <a:ext cx="0" cy="0"/>
          <a:chOff x="0" y="0"/>
          <a:chExt cx="0" cy="0"/>
        </a:xfrm>
      </p:grpSpPr>
      <p:sp>
        <p:nvSpPr>
          <p:cNvPr id="308" name="Shape 308"/>
          <p:cNvSpPr txBox="1"/>
          <p:nvPr>
            <p:ph type="title"/>
          </p:nvPr>
        </p:nvSpPr>
        <p:spPr>
          <a:xfrm>
            <a:off x="311712" y="69025"/>
            <a:ext cx="8520599" cy="572699"/>
          </a:xfrm>
          <a:prstGeom prst="rect">
            <a:avLst/>
          </a:prstGeom>
        </p:spPr>
        <p:txBody>
          <a:bodyPr anchorCtr="0" anchor="t" bIns="91425" lIns="91425" rIns="91425" tIns="91425">
            <a:noAutofit/>
          </a:bodyPr>
          <a:lstStyle/>
          <a:p>
            <a:pPr>
              <a:spcBef>
                <a:spcPts val="0"/>
              </a:spcBef>
              <a:buNone/>
            </a:pPr>
            <a:r>
              <a:rPr lang="en" sz="4800">
                <a:solidFill>
                  <a:srgbClr val="FF0000"/>
                </a:solidFill>
              </a:rPr>
              <a:t>Breadboard NeoPixel LEDs</a:t>
            </a:r>
          </a:p>
        </p:txBody>
      </p:sp>
      <p:pic>
        <p:nvPicPr>
          <p:cNvPr id="309" name="Shape 309"/>
          <p:cNvPicPr preferRelativeResize="0"/>
          <p:nvPr/>
        </p:nvPicPr>
        <p:blipFill>
          <a:blip r:embed="rId3">
            <a:alphaModFix/>
          </a:blip>
          <a:stretch>
            <a:fillRect/>
          </a:stretch>
        </p:blipFill>
        <p:spPr>
          <a:xfrm>
            <a:off x="204174" y="908112"/>
            <a:ext cx="5103299" cy="4079325"/>
          </a:xfrm>
          <a:prstGeom prst="rect">
            <a:avLst/>
          </a:prstGeom>
          <a:noFill/>
          <a:ln>
            <a:noFill/>
          </a:ln>
        </p:spPr>
      </p:pic>
      <p:sp>
        <p:nvSpPr>
          <p:cNvPr id="310" name="Shape 310"/>
          <p:cNvSpPr txBox="1"/>
          <p:nvPr/>
        </p:nvSpPr>
        <p:spPr>
          <a:xfrm>
            <a:off x="5398900" y="1078375"/>
            <a:ext cx="3745199" cy="2022000"/>
          </a:xfrm>
          <a:prstGeom prst="rect">
            <a:avLst/>
          </a:prstGeom>
          <a:noFill/>
          <a:ln>
            <a:noFill/>
          </a:ln>
        </p:spPr>
        <p:txBody>
          <a:bodyPr anchorCtr="0" anchor="t" bIns="91425" lIns="91425" rIns="91425" tIns="91425">
            <a:noAutofit/>
          </a:bodyPr>
          <a:lstStyle/>
          <a:p>
            <a:pPr rtl="0">
              <a:spcBef>
                <a:spcPts val="0"/>
              </a:spcBef>
              <a:buNone/>
            </a:pPr>
            <a:r>
              <a:rPr b="1" lang="en" sz="2400">
                <a:latin typeface="Courier New"/>
                <a:ea typeface="Courier New"/>
                <a:cs typeface="Courier New"/>
                <a:sym typeface="Courier New"/>
              </a:rPr>
              <a:t>Arduino   LED Strip</a:t>
            </a:r>
          </a:p>
          <a:p>
            <a:pPr rtl="0">
              <a:spcBef>
                <a:spcPts val="0"/>
              </a:spcBef>
              <a:buNone/>
            </a:pPr>
            <a:r>
              <a:rPr b="1" lang="en" sz="3000">
                <a:latin typeface="Courier New"/>
                <a:ea typeface="Courier New"/>
                <a:cs typeface="Courier New"/>
                <a:sym typeface="Courier New"/>
              </a:rPr>
              <a:t>GND    =&gt;   GND </a:t>
            </a:r>
          </a:p>
          <a:p>
            <a:pPr rtl="0">
              <a:spcBef>
                <a:spcPts val="0"/>
              </a:spcBef>
              <a:buNone/>
            </a:pPr>
            <a:r>
              <a:rPr b="1" lang="en" sz="3000">
                <a:latin typeface="Courier New"/>
                <a:ea typeface="Courier New"/>
                <a:cs typeface="Courier New"/>
                <a:sym typeface="Courier New"/>
              </a:rPr>
              <a:t>PIN D6 =&gt;   DO </a:t>
            </a:r>
          </a:p>
          <a:p>
            <a:pPr rtl="0">
              <a:spcBef>
                <a:spcPts val="0"/>
              </a:spcBef>
              <a:buNone/>
            </a:pPr>
            <a:r>
              <a:rPr b="1" lang="en" sz="3000">
                <a:latin typeface="Courier New"/>
                <a:ea typeface="Courier New"/>
                <a:cs typeface="Courier New"/>
                <a:sym typeface="Courier New"/>
              </a:rPr>
              <a:t>+5V    =&gt;   +5V</a:t>
            </a:r>
          </a:p>
          <a:p>
            <a:pPr rtl="0">
              <a:spcBef>
                <a:spcPts val="0"/>
              </a:spcBef>
              <a:buNone/>
            </a:pPr>
            <a:r>
              <a:t/>
            </a:r>
            <a:endParaRPr b="1" sz="2400">
              <a:latin typeface="Courier New"/>
              <a:ea typeface="Courier New"/>
              <a:cs typeface="Courier New"/>
              <a:sym typeface="Courier New"/>
            </a:endParaRPr>
          </a:p>
          <a:p>
            <a:pPr>
              <a:spcBef>
                <a:spcPts val="0"/>
              </a:spcBef>
              <a:buNone/>
            </a:pPr>
            <a:r>
              <a:t/>
            </a:r>
            <a:endParaRPr b="1" sz="2400">
              <a:latin typeface="Courier New"/>
              <a:ea typeface="Courier New"/>
              <a:cs typeface="Courier New"/>
              <a:sym typeface="Courier New"/>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sp>
        <p:nvSpPr>
          <p:cNvPr id="70" name="Shape 70"/>
          <p:cNvSpPr txBox="1"/>
          <p:nvPr>
            <p:ph type="title"/>
          </p:nvPr>
        </p:nvSpPr>
        <p:spPr>
          <a:xfrm>
            <a:off x="311700" y="445025"/>
            <a:ext cx="8520599" cy="811799"/>
          </a:xfrm>
          <a:prstGeom prst="rect">
            <a:avLst/>
          </a:prstGeom>
        </p:spPr>
        <p:txBody>
          <a:bodyPr anchorCtr="0" anchor="t" bIns="91425" lIns="91425" rIns="91425" tIns="91425">
            <a:noAutofit/>
          </a:bodyPr>
          <a:lstStyle/>
          <a:p>
            <a:pPr lvl="0" rtl="0">
              <a:spcBef>
                <a:spcPts val="0"/>
              </a:spcBef>
              <a:buNone/>
            </a:pPr>
            <a:r>
              <a:rPr lang="en" sz="4800">
                <a:solidFill>
                  <a:srgbClr val="DA0002"/>
                </a:solidFill>
              </a:rPr>
              <a:t>What is an Arduino?</a:t>
            </a:r>
          </a:p>
        </p:txBody>
      </p:sp>
      <p:sp>
        <p:nvSpPr>
          <p:cNvPr id="71" name="Shape 71"/>
          <p:cNvSpPr txBox="1"/>
          <p:nvPr>
            <p:ph idx="1" type="body"/>
          </p:nvPr>
        </p:nvSpPr>
        <p:spPr>
          <a:xfrm>
            <a:off x="311700" y="1606925"/>
            <a:ext cx="8520599" cy="2961899"/>
          </a:xfrm>
          <a:prstGeom prst="rect">
            <a:avLst/>
          </a:prstGeom>
        </p:spPr>
        <p:txBody>
          <a:bodyPr anchorCtr="0" anchor="t" bIns="91425" lIns="91425" rIns="91425" tIns="91425">
            <a:noAutofit/>
          </a:bodyPr>
          <a:lstStyle/>
          <a:p>
            <a:pPr indent="-228600" lvl="0" marL="457200" rtl="0">
              <a:lnSpc>
                <a:spcPct val="150000"/>
              </a:lnSpc>
              <a:spcBef>
                <a:spcPts val="0"/>
              </a:spcBef>
              <a:buClr>
                <a:schemeClr val="dk1"/>
              </a:buClr>
              <a:buSzPct val="100000"/>
            </a:pPr>
            <a:r>
              <a:rPr lang="en" sz="3000">
                <a:solidFill>
                  <a:schemeClr val="dk1"/>
                </a:solidFill>
              </a:rPr>
              <a:t>Open source microcontroller</a:t>
            </a:r>
          </a:p>
          <a:p>
            <a:pPr indent="-228600" lvl="0" marL="457200" rtl="0">
              <a:lnSpc>
                <a:spcPct val="150000"/>
              </a:lnSpc>
              <a:spcBef>
                <a:spcPts val="0"/>
              </a:spcBef>
              <a:buClr>
                <a:schemeClr val="dk1"/>
              </a:buClr>
              <a:buSzPct val="100000"/>
            </a:pPr>
            <a:r>
              <a:rPr lang="en" sz="3000">
                <a:solidFill>
                  <a:schemeClr val="dk1"/>
                </a:solidFill>
              </a:rPr>
              <a:t>Many hardware configurations to choose from</a:t>
            </a:r>
          </a:p>
          <a:p>
            <a:pPr indent="-228600" lvl="0" marL="457200" rtl="0">
              <a:lnSpc>
                <a:spcPct val="150000"/>
              </a:lnSpc>
              <a:spcBef>
                <a:spcPts val="0"/>
              </a:spcBef>
              <a:buClr>
                <a:schemeClr val="dk1"/>
              </a:buClr>
              <a:buSzPct val="100000"/>
            </a:pPr>
            <a:r>
              <a:rPr lang="en" sz="3000">
                <a:solidFill>
                  <a:schemeClr val="dk1"/>
                </a:solidFill>
              </a:rPr>
              <a:t>Great for prototyping</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txBox="1"/>
          <p:nvPr>
            <p:ph type="title"/>
          </p:nvPr>
        </p:nvSpPr>
        <p:spPr>
          <a:xfrm>
            <a:off x="311700" y="104475"/>
            <a:ext cx="8520599" cy="572699"/>
          </a:xfrm>
          <a:prstGeom prst="rect">
            <a:avLst/>
          </a:prstGeom>
        </p:spPr>
        <p:txBody>
          <a:bodyPr anchorCtr="0" anchor="t" bIns="91425" lIns="91425" rIns="91425" tIns="91425">
            <a:noAutofit/>
          </a:bodyPr>
          <a:lstStyle/>
          <a:p>
            <a:pPr>
              <a:spcBef>
                <a:spcPts val="0"/>
              </a:spcBef>
              <a:buNone/>
            </a:pPr>
            <a:r>
              <a:rPr lang="en" sz="3600">
                <a:solidFill>
                  <a:srgbClr val="FF0000"/>
                </a:solidFill>
              </a:rPr>
              <a:t>Adding NeoPixel library to Arduino</a:t>
            </a:r>
          </a:p>
        </p:txBody>
      </p:sp>
      <p:sp>
        <p:nvSpPr>
          <p:cNvPr id="316" name="Shape 316"/>
          <p:cNvSpPr txBox="1"/>
          <p:nvPr>
            <p:ph idx="1" type="body"/>
          </p:nvPr>
        </p:nvSpPr>
        <p:spPr>
          <a:xfrm>
            <a:off x="311700" y="677175"/>
            <a:ext cx="8520599" cy="482399"/>
          </a:xfrm>
          <a:prstGeom prst="rect">
            <a:avLst/>
          </a:prstGeom>
        </p:spPr>
        <p:txBody>
          <a:bodyPr anchorCtr="0" anchor="t" bIns="91425" lIns="91425" rIns="91425" tIns="91425">
            <a:noAutofit/>
          </a:bodyPr>
          <a:lstStyle/>
          <a:p>
            <a:pPr lvl="0">
              <a:spcBef>
                <a:spcPts val="0"/>
              </a:spcBef>
              <a:buNone/>
            </a:pPr>
            <a:r>
              <a:rPr lang="en" sz="2400">
                <a:solidFill>
                  <a:schemeClr val="dk1"/>
                </a:solidFill>
              </a:rPr>
              <a:t>Sketch =&gt; Include Libraries =&gt; Manage Libraries</a:t>
            </a:r>
            <a:br>
              <a:rPr lang="en" sz="2400">
                <a:solidFill>
                  <a:schemeClr val="dk1"/>
                </a:solidFill>
              </a:rPr>
            </a:br>
          </a:p>
        </p:txBody>
      </p:sp>
      <p:pic>
        <p:nvPicPr>
          <p:cNvPr id="317" name="Shape 317"/>
          <p:cNvPicPr preferRelativeResize="0"/>
          <p:nvPr/>
        </p:nvPicPr>
        <p:blipFill>
          <a:blip r:embed="rId3">
            <a:alphaModFix/>
          </a:blip>
          <a:stretch>
            <a:fillRect/>
          </a:stretch>
        </p:blipFill>
        <p:spPr>
          <a:xfrm>
            <a:off x="1367404" y="1291150"/>
            <a:ext cx="6409192" cy="3634824"/>
          </a:xfrm>
          <a:prstGeom prst="rect">
            <a:avLst/>
          </a:prstGeom>
          <a:noFill/>
          <a:ln>
            <a:noFill/>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sp>
        <p:nvSpPr>
          <p:cNvPr id="322" name="Shape 322"/>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sz="4800">
                <a:solidFill>
                  <a:srgbClr val="FF0000"/>
                </a:solidFill>
              </a:rPr>
              <a:t>Test the NeoPixel LEDs</a:t>
            </a:r>
          </a:p>
        </p:txBody>
      </p:sp>
      <p:sp>
        <p:nvSpPr>
          <p:cNvPr id="323" name="Shape 323"/>
          <p:cNvSpPr txBox="1"/>
          <p:nvPr>
            <p:ph idx="1" type="body"/>
          </p:nvPr>
        </p:nvSpPr>
        <p:spPr>
          <a:xfrm>
            <a:off x="346949" y="1333825"/>
            <a:ext cx="8336400" cy="1684500"/>
          </a:xfrm>
          <a:prstGeom prst="rect">
            <a:avLst/>
          </a:prstGeom>
        </p:spPr>
        <p:txBody>
          <a:bodyPr anchorCtr="0" anchor="t" bIns="91425" lIns="91425" rIns="91425" tIns="91425">
            <a:noAutofit/>
          </a:bodyPr>
          <a:lstStyle/>
          <a:p>
            <a:pPr rtl="0">
              <a:spcBef>
                <a:spcPts val="0"/>
              </a:spcBef>
              <a:buNone/>
            </a:pPr>
            <a:r>
              <a:rPr lang="en" sz="2400">
                <a:solidFill>
                  <a:schemeClr val="dk1"/>
                </a:solidFill>
              </a:rPr>
              <a:t>File =&gt; Examples =&gt; Adafruit Neopixel =&gt; Strantest</a:t>
            </a:r>
            <a:r>
              <a:rPr lang="en">
                <a:solidFill>
                  <a:schemeClr val="dk1"/>
                </a:solidFill>
              </a:rPr>
              <a:t> </a:t>
            </a:r>
          </a:p>
          <a:p>
            <a:pPr rtl="0">
              <a:spcBef>
                <a:spcPts val="0"/>
              </a:spcBef>
              <a:buNone/>
            </a:pPr>
            <a:r>
              <a:t/>
            </a:r>
            <a:endParaRPr>
              <a:solidFill>
                <a:schemeClr val="dk1"/>
              </a:solidFill>
            </a:endParaRPr>
          </a:p>
          <a:p>
            <a:pPr lvl="0">
              <a:spcBef>
                <a:spcPts val="0"/>
              </a:spcBef>
              <a:buNone/>
            </a:pPr>
            <a:r>
              <a:t/>
            </a:r>
            <a:endParaRPr>
              <a:solidFill>
                <a:schemeClr val="dk1"/>
              </a:solidFill>
            </a:endParaRP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7" name="Shape 327"/>
        <p:cNvGrpSpPr/>
        <p:nvPr/>
      </p:nvGrpSpPr>
      <p:grpSpPr>
        <a:xfrm>
          <a:off x="0" y="0"/>
          <a:ext cx="0" cy="0"/>
          <a:chOff x="0" y="0"/>
          <a:chExt cx="0" cy="0"/>
        </a:xfrm>
      </p:grpSpPr>
      <p:sp>
        <p:nvSpPr>
          <p:cNvPr id="328" name="Shape 328"/>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a:solidFill>
                  <a:srgbClr val="FF0000"/>
                </a:solidFill>
              </a:rPr>
              <a:t>What went wrong?</a:t>
            </a:r>
          </a:p>
        </p:txBody>
      </p:sp>
      <p:sp>
        <p:nvSpPr>
          <p:cNvPr id="329" name="Shape 329"/>
          <p:cNvSpPr txBox="1"/>
          <p:nvPr>
            <p:ph idx="1" type="body"/>
          </p:nvPr>
        </p:nvSpPr>
        <p:spPr>
          <a:xfrm>
            <a:off x="311700" y="1152475"/>
            <a:ext cx="4124399" cy="3416400"/>
          </a:xfrm>
          <a:prstGeom prst="rect">
            <a:avLst/>
          </a:prstGeom>
        </p:spPr>
        <p:txBody>
          <a:bodyPr anchorCtr="0" anchor="t" bIns="91425" lIns="91425" rIns="91425" tIns="91425">
            <a:noAutofit/>
          </a:bodyPr>
          <a:lstStyle/>
          <a:p>
            <a:pPr rtl="0">
              <a:spcBef>
                <a:spcPts val="0"/>
              </a:spcBef>
              <a:buNone/>
            </a:pPr>
            <a:r>
              <a:rPr lang="en">
                <a:solidFill>
                  <a:schemeClr val="dk1"/>
                </a:solidFill>
              </a:rPr>
              <a:t>Either the lights were really dark or they stopped animating. </a:t>
            </a:r>
          </a:p>
          <a:p>
            <a:pPr rtl="0">
              <a:spcBef>
                <a:spcPts val="0"/>
              </a:spcBef>
              <a:buNone/>
            </a:pPr>
            <a:r>
              <a:rPr lang="en">
                <a:solidFill>
                  <a:schemeClr val="dk1"/>
                </a:solidFill>
              </a:rPr>
              <a:t>Your arduino can’t supply enough current to the LEDs for full brightness. When the LEDs require more power than the Arduino can supply it “browns out”. </a:t>
            </a:r>
          </a:p>
          <a:p>
            <a:pPr>
              <a:spcBef>
                <a:spcPts val="0"/>
              </a:spcBef>
              <a:buNone/>
            </a:pPr>
            <a:r>
              <a:rPr lang="en">
                <a:solidFill>
                  <a:schemeClr val="dk1"/>
                </a:solidFill>
              </a:rPr>
              <a:t>We need to power the LEDs with the adapter. </a:t>
            </a:r>
          </a:p>
        </p:txBody>
      </p:sp>
      <p:pic>
        <p:nvPicPr>
          <p:cNvPr id="330" name="Shape 330"/>
          <p:cNvPicPr preferRelativeResize="0"/>
          <p:nvPr/>
        </p:nvPicPr>
        <p:blipFill>
          <a:blip r:embed="rId3">
            <a:alphaModFix/>
          </a:blip>
          <a:stretch>
            <a:fillRect/>
          </a:stretch>
        </p:blipFill>
        <p:spPr>
          <a:xfrm>
            <a:off x="4707962" y="378275"/>
            <a:ext cx="4124325" cy="4572000"/>
          </a:xfrm>
          <a:prstGeom prst="rect">
            <a:avLst/>
          </a:prstGeom>
          <a:noFill/>
          <a:ln>
            <a:noFill/>
          </a:ln>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4" name="Shape 334"/>
        <p:cNvGrpSpPr/>
        <p:nvPr/>
      </p:nvGrpSpPr>
      <p:grpSpPr>
        <a:xfrm>
          <a:off x="0" y="0"/>
          <a:ext cx="0" cy="0"/>
          <a:chOff x="0" y="0"/>
          <a:chExt cx="0" cy="0"/>
        </a:xfrm>
      </p:grpSpPr>
      <p:sp>
        <p:nvSpPr>
          <p:cNvPr id="335" name="Shape 335"/>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sz="3600">
                <a:solidFill>
                  <a:srgbClr val="FF0000"/>
                </a:solidFill>
              </a:rPr>
              <a:t>Adding a capacitor to the LED strip </a:t>
            </a:r>
          </a:p>
        </p:txBody>
      </p:sp>
      <p:sp>
        <p:nvSpPr>
          <p:cNvPr id="336" name="Shape 336"/>
          <p:cNvSpPr txBox="1"/>
          <p:nvPr>
            <p:ph idx="1" type="body"/>
          </p:nvPr>
        </p:nvSpPr>
        <p:spPr>
          <a:xfrm>
            <a:off x="3986050" y="1152475"/>
            <a:ext cx="4846199" cy="3416400"/>
          </a:xfrm>
          <a:prstGeom prst="rect">
            <a:avLst/>
          </a:prstGeom>
        </p:spPr>
        <p:txBody>
          <a:bodyPr anchorCtr="0" anchor="t" bIns="91425" lIns="91425" rIns="91425" tIns="91425">
            <a:noAutofit/>
          </a:bodyPr>
          <a:lstStyle/>
          <a:p>
            <a:pPr rtl="0">
              <a:spcBef>
                <a:spcPts val="0"/>
              </a:spcBef>
              <a:buNone/>
            </a:pPr>
            <a:r>
              <a:rPr lang="en">
                <a:solidFill>
                  <a:schemeClr val="dk1"/>
                </a:solidFill>
              </a:rPr>
              <a:t>Connect the capacitor (1000 µF, 6.3V or higher) between the positive and negative terminals so of the LED power connector. The capacitor is polarized ensure that you connect it the right way. </a:t>
            </a:r>
          </a:p>
          <a:p>
            <a:pPr rtl="0">
              <a:spcBef>
                <a:spcPts val="0"/>
              </a:spcBef>
              <a:buNone/>
            </a:pPr>
            <a:r>
              <a:rPr lang="en">
                <a:solidFill>
                  <a:schemeClr val="dk1"/>
                </a:solidFill>
              </a:rPr>
              <a:t>Good practice </a:t>
            </a:r>
          </a:p>
          <a:p>
            <a:pPr indent="-228600" lvl="0" marL="457200">
              <a:spcBef>
                <a:spcPts val="0"/>
              </a:spcBef>
              <a:buClr>
                <a:schemeClr val="dk1"/>
              </a:buClr>
            </a:pPr>
            <a:r>
              <a:rPr lang="en">
                <a:solidFill>
                  <a:schemeClr val="dk1"/>
                </a:solidFill>
              </a:rPr>
              <a:t>If powering the pixels with a separate supply, apply power to the pixels before applying power to the microcontroller.</a:t>
            </a:r>
          </a:p>
        </p:txBody>
      </p:sp>
      <p:pic>
        <p:nvPicPr>
          <p:cNvPr id="337" name="Shape 337"/>
          <p:cNvPicPr preferRelativeResize="0"/>
          <p:nvPr/>
        </p:nvPicPr>
        <p:blipFill>
          <a:blip r:embed="rId3">
            <a:alphaModFix/>
          </a:blip>
          <a:stretch>
            <a:fillRect/>
          </a:stretch>
        </p:blipFill>
        <p:spPr>
          <a:xfrm>
            <a:off x="257750" y="1322075"/>
            <a:ext cx="3443049" cy="2582299"/>
          </a:xfrm>
          <a:prstGeom prst="rect">
            <a:avLst/>
          </a:prstGeom>
          <a:noFill/>
          <a:ln>
            <a:noFill/>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 name="Shape 341"/>
        <p:cNvGrpSpPr/>
        <p:nvPr/>
      </p:nvGrpSpPr>
      <p:grpSpPr>
        <a:xfrm>
          <a:off x="0" y="0"/>
          <a:ext cx="0" cy="0"/>
          <a:chOff x="0" y="0"/>
          <a:chExt cx="0" cy="0"/>
        </a:xfrm>
      </p:grpSpPr>
      <p:sp>
        <p:nvSpPr>
          <p:cNvPr id="342" name="Shape 342"/>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a:solidFill>
                  <a:srgbClr val="FF0000"/>
                </a:solidFill>
              </a:rPr>
              <a:t>Estimating Power Requirements</a:t>
            </a:r>
          </a:p>
        </p:txBody>
      </p:sp>
      <p:sp>
        <p:nvSpPr>
          <p:cNvPr id="343" name="Shape 343"/>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a:solidFill>
                  <a:schemeClr val="dk1"/>
                </a:solidFill>
              </a:rPr>
              <a:t>Each individual NeoPixel draws up to 60 milliamps at maximum brightness white (red + green + blue). In actual use though, it’s rare for all pixels to be turned on that way. When mixing colors and displaying animations, the current draw will be much less. It’s impossible to estimate a single number for all circumstances, but we’ve been using 1/3 this (20 mA per pixel) as a gross rule of thumb with no ill effects. To estimate power supply needs, multiply the number of pixels by 20, then divide the result by 1,000</a:t>
            </a:r>
          </a:p>
          <a:p>
            <a:pPr rtl="0" algn="ctr">
              <a:spcBef>
                <a:spcPts val="0"/>
              </a:spcBef>
              <a:buNone/>
            </a:pPr>
            <a:r>
              <a:rPr lang="en">
                <a:solidFill>
                  <a:schemeClr val="dk1"/>
                </a:solidFill>
              </a:rPr>
              <a:t>30 LEDs * (20 mA) / 1000 = 0.6 Amp  </a:t>
            </a:r>
            <a:r>
              <a:rPr lang="en">
                <a:solidFill>
                  <a:srgbClr val="00FF00"/>
                </a:solidFill>
              </a:rPr>
              <a:t>// Probably okay</a:t>
            </a:r>
            <a:br>
              <a:rPr lang="en">
                <a:solidFill>
                  <a:schemeClr val="dk1"/>
                </a:solidFill>
              </a:rPr>
            </a:br>
            <a:r>
              <a:rPr lang="en">
                <a:solidFill>
                  <a:schemeClr val="dk1"/>
                </a:solidFill>
              </a:rPr>
              <a:t>30 LEDs * (60 mA) / 1000 = 1.8 Amp </a:t>
            </a:r>
            <a:r>
              <a:rPr lang="en">
                <a:solidFill>
                  <a:srgbClr val="00FF00"/>
                </a:solidFill>
              </a:rPr>
              <a:t>// Guaranteed to work</a:t>
            </a:r>
            <a:br>
              <a:rPr lang="en">
                <a:solidFill>
                  <a:schemeClr val="dk1"/>
                </a:solidFill>
              </a:rPr>
            </a:b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x="0" y="0"/>
          <a:ext cx="0" cy="0"/>
          <a:chOff x="0" y="0"/>
          <a:chExt cx="0" cy="0"/>
        </a:xfrm>
      </p:grpSpPr>
      <p:sp>
        <p:nvSpPr>
          <p:cNvPr id="348" name="Shape 348"/>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a:solidFill>
                  <a:srgbClr val="FF0000"/>
                </a:solidFill>
              </a:rPr>
              <a:t>Voltage drops across long LED strips</a:t>
            </a:r>
          </a:p>
        </p:txBody>
      </p:sp>
      <p:sp>
        <p:nvSpPr>
          <p:cNvPr id="349" name="Shape 349"/>
          <p:cNvSpPr txBox="1"/>
          <p:nvPr>
            <p:ph idx="1" type="body"/>
          </p:nvPr>
        </p:nvSpPr>
        <p:spPr>
          <a:xfrm>
            <a:off x="311700" y="1152475"/>
            <a:ext cx="8520599" cy="3416400"/>
          </a:xfrm>
          <a:prstGeom prst="rect">
            <a:avLst/>
          </a:prstGeom>
        </p:spPr>
        <p:txBody>
          <a:bodyPr anchorCtr="0" anchor="t" bIns="91425" lIns="91425" rIns="91425" tIns="91425">
            <a:noAutofit/>
          </a:bodyPr>
          <a:lstStyle/>
          <a:p>
            <a:pPr rtl="0">
              <a:spcBef>
                <a:spcPts val="0"/>
              </a:spcBef>
              <a:buNone/>
            </a:pPr>
            <a:r>
              <a:rPr lang="en">
                <a:solidFill>
                  <a:schemeClr val="dk1"/>
                </a:solidFill>
              </a:rPr>
              <a:t>The longer a wire is, the more resistance it has. The more resistance, the more voltage drops along its length. If voltage drops too far, the color of NeoPixels can be affected. Consider a full 4 meter reel of NeoPixels. With 5V applied at one end of the strip, for those pixels closest to this end, power traverses only a few inches of copper. But at the far end of the strip, power traverses 8 meters of copper — 4 meters out on the +5V line, 4 meters back on the ground line. Those furthest pixels will be tinted brown due to the voltage drop (blue and green LEDs require higher voltage than red).</a:t>
            </a:r>
          </a:p>
          <a:p>
            <a:pPr>
              <a:spcBef>
                <a:spcPts val="0"/>
              </a:spcBef>
              <a:buNone/>
            </a:pPr>
            <a:r>
              <a:t/>
            </a:r>
            <a:endParaRPr>
              <a:solidFill>
                <a:schemeClr val="dk1"/>
              </a:solidFill>
            </a:endParaRPr>
          </a:p>
        </p:txBody>
      </p:sp>
      <p:pic>
        <p:nvPicPr>
          <p:cNvPr id="350" name="Shape 350"/>
          <p:cNvPicPr preferRelativeResize="0"/>
          <p:nvPr/>
        </p:nvPicPr>
        <p:blipFill>
          <a:blip r:embed="rId3">
            <a:alphaModFix/>
          </a:blip>
          <a:stretch>
            <a:fillRect/>
          </a:stretch>
        </p:blipFill>
        <p:spPr>
          <a:xfrm>
            <a:off x="762000" y="3977225"/>
            <a:ext cx="7620000" cy="381000"/>
          </a:xfrm>
          <a:prstGeom prst="rect">
            <a:avLst/>
          </a:prstGeom>
          <a:noFill/>
          <a:ln>
            <a:noFill/>
          </a:ln>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 name="Shape 354"/>
        <p:cNvGrpSpPr/>
        <p:nvPr/>
      </p:nvGrpSpPr>
      <p:grpSpPr>
        <a:xfrm>
          <a:off x="0" y="0"/>
          <a:ext cx="0" cy="0"/>
          <a:chOff x="0" y="0"/>
          <a:chExt cx="0" cy="0"/>
        </a:xfrm>
      </p:grpSpPr>
      <p:sp>
        <p:nvSpPr>
          <p:cNvPr id="355" name="Shape 355"/>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a:solidFill>
                  <a:srgbClr val="FF0000"/>
                </a:solidFill>
              </a:rPr>
              <a:t>Power taps for long series of LEDs</a:t>
            </a:r>
          </a:p>
        </p:txBody>
      </p:sp>
      <p:sp>
        <p:nvSpPr>
          <p:cNvPr id="356" name="Shape 356"/>
          <p:cNvSpPr txBox="1"/>
          <p:nvPr>
            <p:ph idx="1" type="body"/>
          </p:nvPr>
        </p:nvSpPr>
        <p:spPr>
          <a:xfrm>
            <a:off x="4811000" y="1152475"/>
            <a:ext cx="4021199" cy="3416400"/>
          </a:xfrm>
          <a:prstGeom prst="rect">
            <a:avLst/>
          </a:prstGeom>
        </p:spPr>
        <p:txBody>
          <a:bodyPr anchorCtr="0" anchor="t" bIns="91425" lIns="91425" rIns="91425" tIns="91425">
            <a:noAutofit/>
          </a:bodyPr>
          <a:lstStyle/>
          <a:p>
            <a:pPr rtl="0">
              <a:spcBef>
                <a:spcPts val="0"/>
              </a:spcBef>
              <a:buNone/>
            </a:pPr>
            <a:r>
              <a:rPr lang="en">
                <a:solidFill>
                  <a:schemeClr val="dk1"/>
                </a:solidFill>
              </a:rPr>
              <a:t>The way to resolve this is to separate the LEDs power connections into smaller sections. 1 meter or 30 LEDs work best but you can use upto 3 meters and 90 LEDs without too much effect. </a:t>
            </a:r>
          </a:p>
          <a:p>
            <a:pPr>
              <a:spcBef>
                <a:spcPts val="0"/>
              </a:spcBef>
              <a:buNone/>
            </a:pPr>
            <a:r>
              <a:rPr lang="en" u="sng">
                <a:solidFill>
                  <a:schemeClr val="hlink"/>
                </a:solidFill>
                <a:hlinkClick r:id="rId3"/>
              </a:rPr>
              <a:t>http://www.seeedstudio.com/depot/AllPixel-Power-Tap-Kit-p-2380.html</a:t>
            </a:r>
            <a:r>
              <a:rPr lang="en">
                <a:solidFill>
                  <a:schemeClr val="dk1"/>
                </a:solidFill>
              </a:rPr>
              <a:t> </a:t>
            </a:r>
          </a:p>
        </p:txBody>
      </p:sp>
      <p:pic>
        <p:nvPicPr>
          <p:cNvPr id="357" name="Shape 357"/>
          <p:cNvPicPr preferRelativeResize="0"/>
          <p:nvPr/>
        </p:nvPicPr>
        <p:blipFill>
          <a:blip r:embed="rId4">
            <a:alphaModFix/>
          </a:blip>
          <a:stretch>
            <a:fillRect/>
          </a:stretch>
        </p:blipFill>
        <p:spPr>
          <a:xfrm>
            <a:off x="311700" y="1226695"/>
            <a:ext cx="4357249" cy="3267950"/>
          </a:xfrm>
          <a:prstGeom prst="rect">
            <a:avLst/>
          </a:prstGeom>
          <a:noFill/>
          <a:ln>
            <a:noFill/>
          </a:ln>
        </p:spPr>
      </p:pic>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sp>
        <p:nvSpPr>
          <p:cNvPr id="362" name="Shape 362"/>
          <p:cNvSpPr txBox="1"/>
          <p:nvPr>
            <p:ph type="title"/>
          </p:nvPr>
        </p:nvSpPr>
        <p:spPr>
          <a:xfrm>
            <a:off x="302400" y="1510500"/>
            <a:ext cx="8539200" cy="2122499"/>
          </a:xfrm>
          <a:prstGeom prst="rect">
            <a:avLst/>
          </a:prstGeom>
        </p:spPr>
        <p:txBody>
          <a:bodyPr anchorCtr="0" anchor="t" bIns="91425" lIns="91425" rIns="91425" tIns="91425">
            <a:noAutofit/>
          </a:bodyPr>
          <a:lstStyle/>
          <a:p>
            <a:pPr algn="ctr">
              <a:spcBef>
                <a:spcPts val="0"/>
              </a:spcBef>
              <a:buNone/>
            </a:pPr>
            <a:r>
              <a:rPr lang="en" sz="4800">
                <a:solidFill>
                  <a:srgbClr val="FF0000"/>
                </a:solidFill>
              </a:rPr>
              <a:t>Try the strantest neopixel example again </a:t>
            </a: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 name="Shape 366"/>
        <p:cNvGrpSpPr/>
        <p:nvPr/>
      </p:nvGrpSpPr>
      <p:grpSpPr>
        <a:xfrm>
          <a:off x="0" y="0"/>
          <a:ext cx="0" cy="0"/>
          <a:chOff x="0" y="0"/>
          <a:chExt cx="0" cy="0"/>
        </a:xfrm>
      </p:grpSpPr>
      <p:pic>
        <p:nvPicPr>
          <p:cNvPr id="367" name="Shape 367"/>
          <p:cNvPicPr preferRelativeResize="0"/>
          <p:nvPr/>
        </p:nvPicPr>
        <p:blipFill>
          <a:blip r:embed="rId3">
            <a:alphaModFix/>
          </a:blip>
          <a:stretch>
            <a:fillRect/>
          </a:stretch>
        </p:blipFill>
        <p:spPr>
          <a:xfrm>
            <a:off x="1541662" y="299000"/>
            <a:ext cx="6060675" cy="4545500"/>
          </a:xfrm>
          <a:prstGeom prst="rect">
            <a:avLst/>
          </a:prstGeom>
          <a:noFill/>
          <a:ln>
            <a:noFill/>
          </a:ln>
        </p:spPr>
      </p:pic>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1" name="Shape 371"/>
        <p:cNvGrpSpPr/>
        <p:nvPr/>
      </p:nvGrpSpPr>
      <p:grpSpPr>
        <a:xfrm>
          <a:off x="0" y="0"/>
          <a:ext cx="0" cy="0"/>
          <a:chOff x="0" y="0"/>
          <a:chExt cx="0" cy="0"/>
        </a:xfrm>
      </p:grpSpPr>
      <p:sp>
        <p:nvSpPr>
          <p:cNvPr id="372" name="Shape 372"/>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sz="3000"/>
              <a:t>Function:</a:t>
            </a:r>
            <a:r>
              <a:rPr lang="en" sz="3000">
                <a:solidFill>
                  <a:srgbClr val="FF0000"/>
                </a:solidFill>
              </a:rPr>
              <a:t> strip</a:t>
            </a:r>
            <a:r>
              <a:rPr lang="en" sz="3000">
                <a:solidFill>
                  <a:srgbClr val="FF9900"/>
                </a:solidFill>
              </a:rPr>
              <a:t>.setPixelColor</a:t>
            </a:r>
            <a:r>
              <a:rPr lang="en" sz="3000"/>
              <a:t>(</a:t>
            </a:r>
            <a:r>
              <a:rPr lang="en" sz="3000">
                <a:solidFill>
                  <a:srgbClr val="FF0000"/>
                </a:solidFill>
              </a:rPr>
              <a:t>n</a:t>
            </a:r>
            <a:r>
              <a:rPr lang="en" sz="3000"/>
              <a:t>, </a:t>
            </a:r>
            <a:r>
              <a:rPr lang="en" sz="3000">
                <a:solidFill>
                  <a:srgbClr val="FF0000"/>
                </a:solidFill>
              </a:rPr>
              <a:t>red</a:t>
            </a:r>
            <a:r>
              <a:rPr lang="en" sz="3000"/>
              <a:t>, </a:t>
            </a:r>
            <a:r>
              <a:rPr lang="en" sz="3000">
                <a:solidFill>
                  <a:srgbClr val="FF0000"/>
                </a:solidFill>
              </a:rPr>
              <a:t>green</a:t>
            </a:r>
            <a:r>
              <a:rPr lang="en" sz="3000"/>
              <a:t>, </a:t>
            </a:r>
            <a:r>
              <a:rPr lang="en" sz="3000">
                <a:solidFill>
                  <a:srgbClr val="FF0000"/>
                </a:solidFill>
              </a:rPr>
              <a:t>blue</a:t>
            </a:r>
            <a:r>
              <a:rPr lang="en" sz="3000"/>
              <a:t>)</a:t>
            </a:r>
          </a:p>
        </p:txBody>
      </p:sp>
      <p:sp>
        <p:nvSpPr>
          <p:cNvPr id="373" name="Shape 373"/>
          <p:cNvSpPr txBox="1"/>
          <p:nvPr>
            <p:ph idx="1" type="body"/>
          </p:nvPr>
        </p:nvSpPr>
        <p:spPr>
          <a:xfrm>
            <a:off x="311700" y="1152475"/>
            <a:ext cx="8520599" cy="3416400"/>
          </a:xfrm>
          <a:prstGeom prst="rect">
            <a:avLst/>
          </a:prstGeom>
        </p:spPr>
        <p:txBody>
          <a:bodyPr anchorCtr="0" anchor="t" bIns="91425" lIns="91425" rIns="91425" tIns="91425">
            <a:noAutofit/>
          </a:bodyPr>
          <a:lstStyle/>
          <a:p>
            <a:pPr rtl="0">
              <a:spcBef>
                <a:spcPts val="0"/>
              </a:spcBef>
              <a:buNone/>
            </a:pPr>
            <a:r>
              <a:rPr lang="en">
                <a:solidFill>
                  <a:schemeClr val="dk1"/>
                </a:solidFill>
              </a:rPr>
              <a:t>Parameters:</a:t>
            </a:r>
          </a:p>
          <a:p>
            <a:pPr indent="0" lvl="0" marL="457200" rtl="0">
              <a:spcBef>
                <a:spcPts val="0"/>
              </a:spcBef>
              <a:buNone/>
            </a:pPr>
            <a:r>
              <a:rPr lang="en">
                <a:solidFill>
                  <a:srgbClr val="FF0000"/>
                </a:solidFill>
              </a:rPr>
              <a:t>n</a:t>
            </a:r>
            <a:r>
              <a:rPr lang="en">
                <a:solidFill>
                  <a:schemeClr val="dk1"/>
                </a:solidFill>
              </a:rPr>
              <a:t>: Is the pixel number along the strip, starting from 0 closest to the Arduino. If you have a strip of 30 pixels, they’re numbered 0 through 29. It’s a computer thing. </a:t>
            </a:r>
            <a:br>
              <a:rPr lang="en">
                <a:solidFill>
                  <a:schemeClr val="dk1"/>
                </a:solidFill>
              </a:rPr>
            </a:br>
            <a:br>
              <a:rPr lang="en">
                <a:solidFill>
                  <a:schemeClr val="dk1"/>
                </a:solidFill>
              </a:rPr>
            </a:br>
            <a:r>
              <a:rPr lang="en">
                <a:solidFill>
                  <a:srgbClr val="FF0000"/>
                </a:solidFill>
              </a:rPr>
              <a:t>red, green, blue:</a:t>
            </a:r>
            <a:r>
              <a:rPr lang="en">
                <a:solidFill>
                  <a:schemeClr val="dk1"/>
                </a:solidFill>
              </a:rPr>
              <a:t> The next three arguments are the pixel color, expressed as red, green and blue brightness levels, where 0 is dimmest (off) and 255 is maximum brightness.</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75" name="Shape 75"/>
        <p:cNvGrpSpPr/>
        <p:nvPr/>
      </p:nvGrpSpPr>
      <p:grpSpPr>
        <a:xfrm>
          <a:off x="0" y="0"/>
          <a:ext cx="0" cy="0"/>
          <a:chOff x="0" y="0"/>
          <a:chExt cx="0" cy="0"/>
        </a:xfrm>
      </p:grpSpPr>
      <p:sp>
        <p:nvSpPr>
          <p:cNvPr id="76" name="Shape 76"/>
          <p:cNvSpPr txBox="1"/>
          <p:nvPr>
            <p:ph type="title"/>
          </p:nvPr>
        </p:nvSpPr>
        <p:spPr>
          <a:xfrm>
            <a:off x="311700" y="445025"/>
            <a:ext cx="8520599" cy="975599"/>
          </a:xfrm>
          <a:prstGeom prst="rect">
            <a:avLst/>
          </a:prstGeom>
        </p:spPr>
        <p:txBody>
          <a:bodyPr anchorCtr="0" anchor="t" bIns="91425" lIns="91425" rIns="91425" tIns="91425">
            <a:noAutofit/>
          </a:bodyPr>
          <a:lstStyle/>
          <a:p>
            <a:pPr lvl="0" rtl="0">
              <a:spcBef>
                <a:spcPts val="0"/>
              </a:spcBef>
              <a:buNone/>
            </a:pPr>
            <a:r>
              <a:rPr lang="en" sz="4800">
                <a:solidFill>
                  <a:srgbClr val="DA0002"/>
                </a:solidFill>
              </a:rPr>
              <a:t>Board Form Factors</a:t>
            </a:r>
          </a:p>
        </p:txBody>
      </p:sp>
      <p:pic>
        <p:nvPicPr>
          <p:cNvPr id="77" name="Shape 77"/>
          <p:cNvPicPr preferRelativeResize="0"/>
          <p:nvPr/>
        </p:nvPicPr>
        <p:blipFill>
          <a:blip r:embed="rId3">
            <a:alphaModFix/>
          </a:blip>
          <a:stretch>
            <a:fillRect/>
          </a:stretch>
        </p:blipFill>
        <p:spPr>
          <a:xfrm>
            <a:off x="852025" y="1572525"/>
            <a:ext cx="1836974" cy="1836974"/>
          </a:xfrm>
          <a:prstGeom prst="rect">
            <a:avLst/>
          </a:prstGeom>
          <a:noFill/>
          <a:ln>
            <a:noFill/>
          </a:ln>
        </p:spPr>
      </p:pic>
      <p:sp>
        <p:nvSpPr>
          <p:cNvPr id="78" name="Shape 78"/>
          <p:cNvSpPr txBox="1"/>
          <p:nvPr/>
        </p:nvSpPr>
        <p:spPr>
          <a:xfrm>
            <a:off x="909437" y="3409500"/>
            <a:ext cx="1927200" cy="486900"/>
          </a:xfrm>
          <a:prstGeom prst="rect">
            <a:avLst/>
          </a:prstGeom>
          <a:noFill/>
          <a:ln>
            <a:noFill/>
          </a:ln>
        </p:spPr>
        <p:txBody>
          <a:bodyPr anchorCtr="0" anchor="t" bIns="91425" lIns="91425" rIns="91425" tIns="91425">
            <a:noAutofit/>
          </a:bodyPr>
          <a:lstStyle/>
          <a:p>
            <a:pPr lvl="0" rtl="0" algn="ctr">
              <a:spcBef>
                <a:spcPts val="0"/>
              </a:spcBef>
              <a:buNone/>
            </a:pPr>
            <a:r>
              <a:rPr lang="en" sz="3000">
                <a:solidFill>
                  <a:srgbClr val="4F4E4E"/>
                </a:solidFill>
                <a:highlight>
                  <a:srgbClr val="FFFFFF"/>
                </a:highlight>
              </a:rPr>
              <a:t>LilyPad</a:t>
            </a:r>
            <a:br>
              <a:rPr lang="en" sz="2400">
                <a:solidFill>
                  <a:srgbClr val="4F4E4E"/>
                </a:solidFill>
                <a:highlight>
                  <a:srgbClr val="FFFFFF"/>
                </a:highlight>
              </a:rPr>
            </a:br>
          </a:p>
        </p:txBody>
      </p:sp>
      <p:pic>
        <p:nvPicPr>
          <p:cNvPr id="79" name="Shape 79"/>
          <p:cNvPicPr preferRelativeResize="0"/>
          <p:nvPr/>
        </p:nvPicPr>
        <p:blipFill>
          <a:blip r:embed="rId4">
            <a:alphaModFix/>
          </a:blip>
          <a:stretch>
            <a:fillRect/>
          </a:stretch>
        </p:blipFill>
        <p:spPr>
          <a:xfrm>
            <a:off x="3218250" y="1667862"/>
            <a:ext cx="2339300" cy="1538750"/>
          </a:xfrm>
          <a:prstGeom prst="rect">
            <a:avLst/>
          </a:prstGeom>
          <a:noFill/>
          <a:ln>
            <a:noFill/>
          </a:ln>
        </p:spPr>
      </p:pic>
      <p:sp>
        <p:nvSpPr>
          <p:cNvPr id="80" name="Shape 80"/>
          <p:cNvSpPr txBox="1"/>
          <p:nvPr/>
        </p:nvSpPr>
        <p:spPr>
          <a:xfrm>
            <a:off x="3508687" y="3409500"/>
            <a:ext cx="1701299" cy="486900"/>
          </a:xfrm>
          <a:prstGeom prst="rect">
            <a:avLst/>
          </a:prstGeom>
          <a:noFill/>
          <a:ln>
            <a:noFill/>
          </a:ln>
        </p:spPr>
        <p:txBody>
          <a:bodyPr anchorCtr="0" anchor="t" bIns="91425" lIns="91425" rIns="91425" tIns="91425">
            <a:noAutofit/>
          </a:bodyPr>
          <a:lstStyle/>
          <a:p>
            <a:pPr lvl="0" rtl="0" algn="ctr">
              <a:spcBef>
                <a:spcPts val="0"/>
              </a:spcBef>
              <a:buNone/>
            </a:pPr>
            <a:r>
              <a:rPr lang="en" sz="3000">
                <a:solidFill>
                  <a:srgbClr val="4F4E4E"/>
                </a:solidFill>
                <a:highlight>
                  <a:srgbClr val="FFFFFF"/>
                </a:highlight>
              </a:rPr>
              <a:t>Nano</a:t>
            </a:r>
          </a:p>
        </p:txBody>
      </p:sp>
      <p:sp>
        <p:nvSpPr>
          <p:cNvPr id="81" name="Shape 81"/>
          <p:cNvSpPr txBox="1"/>
          <p:nvPr/>
        </p:nvSpPr>
        <p:spPr>
          <a:xfrm>
            <a:off x="6520137" y="3491450"/>
            <a:ext cx="1701299" cy="486900"/>
          </a:xfrm>
          <a:prstGeom prst="rect">
            <a:avLst/>
          </a:prstGeom>
          <a:noFill/>
          <a:ln>
            <a:noFill/>
          </a:ln>
        </p:spPr>
        <p:txBody>
          <a:bodyPr anchorCtr="0" anchor="t" bIns="91425" lIns="91425" rIns="91425" tIns="91425">
            <a:noAutofit/>
          </a:bodyPr>
          <a:lstStyle/>
          <a:p>
            <a:pPr lvl="0" rtl="0" algn="ctr">
              <a:spcBef>
                <a:spcPts val="0"/>
              </a:spcBef>
              <a:buNone/>
            </a:pPr>
            <a:r>
              <a:rPr lang="en" sz="3000">
                <a:solidFill>
                  <a:srgbClr val="4F4E4E"/>
                </a:solidFill>
                <a:highlight>
                  <a:srgbClr val="FFFFFF"/>
                </a:highlight>
              </a:rPr>
              <a:t>Uno</a:t>
            </a:r>
          </a:p>
        </p:txBody>
      </p:sp>
      <p:sp>
        <p:nvSpPr>
          <p:cNvPr id="82" name="Shape 82"/>
          <p:cNvSpPr txBox="1"/>
          <p:nvPr/>
        </p:nvSpPr>
        <p:spPr>
          <a:xfrm>
            <a:off x="554387" y="3923900"/>
            <a:ext cx="2637300" cy="3714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4F4E4E"/>
                </a:solidFill>
                <a:highlight>
                  <a:srgbClr val="FFFFFF"/>
                </a:highlight>
              </a:rPr>
              <a:t>lilypadarduino.org</a:t>
            </a:r>
          </a:p>
        </p:txBody>
      </p:sp>
      <p:pic>
        <p:nvPicPr>
          <p:cNvPr id="83" name="Shape 83"/>
          <p:cNvPicPr preferRelativeResize="0"/>
          <p:nvPr/>
        </p:nvPicPr>
        <p:blipFill>
          <a:blip r:embed="rId5">
            <a:alphaModFix/>
          </a:blip>
          <a:stretch>
            <a:fillRect/>
          </a:stretch>
        </p:blipFill>
        <p:spPr>
          <a:xfrm>
            <a:off x="6086789" y="1667869"/>
            <a:ext cx="2502821" cy="1646300"/>
          </a:xfrm>
          <a:prstGeom prst="rect">
            <a:avLst/>
          </a:prstGeom>
          <a:noFill/>
          <a:ln>
            <a:noFill/>
          </a:ln>
        </p:spPr>
      </p:pic>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7" name="Shape 377"/>
        <p:cNvGrpSpPr/>
        <p:nvPr/>
      </p:nvGrpSpPr>
      <p:grpSpPr>
        <a:xfrm>
          <a:off x="0" y="0"/>
          <a:ext cx="0" cy="0"/>
          <a:chOff x="0" y="0"/>
          <a:chExt cx="0" cy="0"/>
        </a:xfrm>
      </p:grpSpPr>
      <p:sp>
        <p:nvSpPr>
          <p:cNvPr id="378" name="Shape 378"/>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sz="3000"/>
              <a:t>Function: </a:t>
            </a:r>
            <a:r>
              <a:rPr lang="en" sz="3000">
                <a:solidFill>
                  <a:srgbClr val="FF0000"/>
                </a:solidFill>
              </a:rPr>
              <a:t>strip</a:t>
            </a:r>
            <a:r>
              <a:rPr lang="en" sz="3000">
                <a:solidFill>
                  <a:srgbClr val="FF9900"/>
                </a:solidFill>
              </a:rPr>
              <a:t>.setPixelColor</a:t>
            </a:r>
            <a:r>
              <a:rPr lang="en" sz="3000"/>
              <a:t>(</a:t>
            </a:r>
            <a:r>
              <a:rPr lang="en" sz="3000">
                <a:solidFill>
                  <a:srgbClr val="FF0000"/>
                </a:solidFill>
              </a:rPr>
              <a:t>n</a:t>
            </a:r>
            <a:r>
              <a:rPr lang="en" sz="3000"/>
              <a:t>, </a:t>
            </a:r>
            <a:r>
              <a:rPr lang="en" sz="3000">
                <a:solidFill>
                  <a:srgbClr val="FF0000"/>
                </a:solidFill>
              </a:rPr>
              <a:t>color</a:t>
            </a:r>
            <a:r>
              <a:rPr lang="en" sz="3000"/>
              <a:t>);</a:t>
            </a:r>
          </a:p>
        </p:txBody>
      </p:sp>
      <p:sp>
        <p:nvSpPr>
          <p:cNvPr id="379" name="Shape 379"/>
          <p:cNvSpPr txBox="1"/>
          <p:nvPr>
            <p:ph idx="1" type="body"/>
          </p:nvPr>
        </p:nvSpPr>
        <p:spPr>
          <a:xfrm>
            <a:off x="311700" y="1152475"/>
            <a:ext cx="8520599" cy="3416400"/>
          </a:xfrm>
          <a:prstGeom prst="rect">
            <a:avLst/>
          </a:prstGeom>
        </p:spPr>
        <p:txBody>
          <a:bodyPr anchorCtr="0" anchor="t" bIns="91425" lIns="91425" rIns="91425" tIns="91425">
            <a:noAutofit/>
          </a:bodyPr>
          <a:lstStyle/>
          <a:p>
            <a:pPr rtl="0">
              <a:spcBef>
                <a:spcPts val="0"/>
              </a:spcBef>
              <a:buNone/>
            </a:pPr>
            <a:r>
              <a:rPr lang="en">
                <a:solidFill>
                  <a:schemeClr val="dk1"/>
                </a:solidFill>
              </a:rPr>
              <a:t>An alternate syntax has just two arguments.</a:t>
            </a:r>
          </a:p>
          <a:p>
            <a:pPr indent="0" marL="457200" rtl="0">
              <a:spcBef>
                <a:spcPts val="0"/>
              </a:spcBef>
              <a:buNone/>
            </a:pPr>
            <a:r>
              <a:rPr lang="en">
                <a:solidFill>
                  <a:srgbClr val="FF0000"/>
                </a:solidFill>
              </a:rPr>
              <a:t>n</a:t>
            </a:r>
            <a:r>
              <a:rPr lang="en">
                <a:solidFill>
                  <a:schemeClr val="dk1"/>
                </a:solidFill>
              </a:rPr>
              <a:t>: Is the pixel number along the strip, starting from 0</a:t>
            </a:r>
            <a:br>
              <a:rPr lang="en">
                <a:solidFill>
                  <a:schemeClr val="dk1"/>
                </a:solidFill>
              </a:rPr>
            </a:br>
            <a:r>
              <a:rPr lang="en">
                <a:solidFill>
                  <a:srgbClr val="FF0000"/>
                </a:solidFill>
              </a:rPr>
              <a:t>color</a:t>
            </a:r>
            <a:r>
              <a:rPr lang="en">
                <a:solidFill>
                  <a:schemeClr val="dk1"/>
                </a:solidFill>
              </a:rPr>
              <a:t>: Is a 32-bit type that merges the red, green and blue values into a single number. </a:t>
            </a:r>
          </a:p>
          <a:p>
            <a:pPr rtl="0">
              <a:spcBef>
                <a:spcPts val="0"/>
              </a:spcBef>
              <a:buNone/>
            </a:pPr>
            <a:r>
              <a:rPr lang="en">
                <a:solidFill>
                  <a:schemeClr val="dk1"/>
                </a:solidFill>
              </a:rPr>
              <a:t>You can also convert separate red, green and blue values into a single 32-bit type for later use:</a:t>
            </a:r>
          </a:p>
          <a:p>
            <a:pPr indent="0" marL="457200" rtl="0">
              <a:spcBef>
                <a:spcPts val="0"/>
              </a:spcBef>
              <a:buNone/>
            </a:pPr>
            <a:r>
              <a:rPr lang="en">
                <a:solidFill>
                  <a:schemeClr val="dk1"/>
                </a:solidFill>
              </a:rPr>
              <a:t>uint32_t </a:t>
            </a:r>
            <a:r>
              <a:rPr lang="en">
                <a:solidFill>
                  <a:srgbClr val="FF0000"/>
                </a:solidFill>
              </a:rPr>
              <a:t>magenta</a:t>
            </a:r>
            <a:r>
              <a:rPr lang="en">
                <a:solidFill>
                  <a:schemeClr val="dk1"/>
                </a:solidFill>
              </a:rPr>
              <a:t> = </a:t>
            </a:r>
            <a:r>
              <a:rPr lang="en">
                <a:solidFill>
                  <a:srgbClr val="FF9900"/>
                </a:solidFill>
              </a:rPr>
              <a:t>strip.Color</a:t>
            </a:r>
            <a:r>
              <a:rPr lang="en">
                <a:solidFill>
                  <a:schemeClr val="dk1"/>
                </a:solidFill>
              </a:rPr>
              <a:t>(</a:t>
            </a:r>
            <a:r>
              <a:rPr lang="en">
                <a:solidFill>
                  <a:srgbClr val="FF0000"/>
                </a:solidFill>
              </a:rPr>
              <a:t>255</a:t>
            </a:r>
            <a:r>
              <a:rPr lang="en">
                <a:solidFill>
                  <a:schemeClr val="dk1"/>
                </a:solidFill>
              </a:rPr>
              <a:t>, </a:t>
            </a:r>
            <a:r>
              <a:rPr lang="en">
                <a:solidFill>
                  <a:srgbClr val="FF0000"/>
                </a:solidFill>
              </a:rPr>
              <a:t>0</a:t>
            </a:r>
            <a:r>
              <a:rPr lang="en">
                <a:solidFill>
                  <a:schemeClr val="dk1"/>
                </a:solidFill>
              </a:rPr>
              <a:t>, </a:t>
            </a:r>
            <a:r>
              <a:rPr lang="en">
                <a:solidFill>
                  <a:srgbClr val="FF0000"/>
                </a:solidFill>
              </a:rPr>
              <a:t>255</a:t>
            </a:r>
            <a:r>
              <a:rPr lang="en">
                <a:solidFill>
                  <a:schemeClr val="dk1"/>
                </a:solidFill>
              </a:rPr>
              <a:t>);</a:t>
            </a:r>
          </a:p>
          <a:p>
            <a:pPr>
              <a:spcBef>
                <a:spcPts val="0"/>
              </a:spcBef>
              <a:buNone/>
            </a:pPr>
            <a:r>
              <a:t/>
            </a:r>
            <a:endParaRPr>
              <a:solidFill>
                <a:schemeClr val="dk1"/>
              </a:solidFill>
            </a:endParaRPr>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3" name="Shape 383"/>
        <p:cNvGrpSpPr/>
        <p:nvPr/>
      </p:nvGrpSpPr>
      <p:grpSpPr>
        <a:xfrm>
          <a:off x="0" y="0"/>
          <a:ext cx="0" cy="0"/>
          <a:chOff x="0" y="0"/>
          <a:chExt cx="0" cy="0"/>
        </a:xfrm>
      </p:grpSpPr>
      <p:sp>
        <p:nvSpPr>
          <p:cNvPr id="384" name="Shape 384"/>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sz="3000"/>
              <a:t>Function: </a:t>
            </a:r>
            <a:r>
              <a:rPr lang="en" sz="3000">
                <a:solidFill>
                  <a:srgbClr val="FF0000"/>
                </a:solidFill>
              </a:rPr>
              <a:t>strip</a:t>
            </a:r>
            <a:r>
              <a:rPr lang="en" sz="3000">
                <a:solidFill>
                  <a:srgbClr val="FF9900"/>
                </a:solidFill>
              </a:rPr>
              <a:t>.show</a:t>
            </a:r>
            <a:r>
              <a:rPr lang="en" sz="3000"/>
              <a:t>();</a:t>
            </a:r>
          </a:p>
        </p:txBody>
      </p:sp>
      <p:sp>
        <p:nvSpPr>
          <p:cNvPr id="385" name="Shape 385"/>
          <p:cNvSpPr txBox="1"/>
          <p:nvPr>
            <p:ph idx="1" type="body"/>
          </p:nvPr>
        </p:nvSpPr>
        <p:spPr>
          <a:xfrm>
            <a:off x="311700" y="1152475"/>
            <a:ext cx="8520599" cy="1188600"/>
          </a:xfrm>
          <a:prstGeom prst="rect">
            <a:avLst/>
          </a:prstGeom>
        </p:spPr>
        <p:txBody>
          <a:bodyPr anchorCtr="0" anchor="t" bIns="91425" lIns="91425" rIns="91425" tIns="91425">
            <a:noAutofit/>
          </a:bodyPr>
          <a:lstStyle/>
          <a:p>
            <a:pPr>
              <a:spcBef>
                <a:spcPts val="0"/>
              </a:spcBef>
              <a:buNone/>
            </a:pPr>
            <a:r>
              <a:rPr lang="en">
                <a:solidFill>
                  <a:schemeClr val="dk1"/>
                </a:solidFill>
              </a:rPr>
              <a:t>This updates the whole strip at once, and despite the extra step is actually a good thing. If every call to setPixelColor() had an immediate effect, animation would appear jumpy rather than buttery smooth.</a:t>
            </a:r>
          </a:p>
        </p:txBody>
      </p:sp>
      <p:sp>
        <p:nvSpPr>
          <p:cNvPr id="386" name="Shape 386"/>
          <p:cNvSpPr txBox="1"/>
          <p:nvPr>
            <p:ph idx="2" type="title"/>
          </p:nvPr>
        </p:nvSpPr>
        <p:spPr>
          <a:xfrm>
            <a:off x="311700" y="2341075"/>
            <a:ext cx="8520599" cy="572699"/>
          </a:xfrm>
          <a:prstGeom prst="rect">
            <a:avLst/>
          </a:prstGeom>
        </p:spPr>
        <p:txBody>
          <a:bodyPr anchorCtr="0" anchor="t" bIns="91425" lIns="91425" rIns="91425" tIns="91425">
            <a:noAutofit/>
          </a:bodyPr>
          <a:lstStyle/>
          <a:p>
            <a:pPr lvl="0" rtl="0">
              <a:spcBef>
                <a:spcPts val="0"/>
              </a:spcBef>
              <a:buNone/>
            </a:pPr>
            <a:r>
              <a:rPr lang="en" sz="3000"/>
              <a:t>Function: </a:t>
            </a:r>
            <a:r>
              <a:rPr lang="en" sz="3000">
                <a:solidFill>
                  <a:srgbClr val="FF0000"/>
                </a:solidFill>
              </a:rPr>
              <a:t>strip</a:t>
            </a:r>
            <a:r>
              <a:rPr lang="en" sz="3000"/>
              <a:t>.</a:t>
            </a:r>
            <a:r>
              <a:rPr lang="en" sz="3000">
                <a:solidFill>
                  <a:srgbClr val="FF9900"/>
                </a:solidFill>
              </a:rPr>
              <a:t>numPixels</a:t>
            </a:r>
            <a:r>
              <a:rPr lang="en" sz="3000"/>
              <a:t>()</a:t>
            </a:r>
          </a:p>
        </p:txBody>
      </p:sp>
      <p:sp>
        <p:nvSpPr>
          <p:cNvPr id="387" name="Shape 387"/>
          <p:cNvSpPr txBox="1"/>
          <p:nvPr>
            <p:ph idx="3" type="body"/>
          </p:nvPr>
        </p:nvSpPr>
        <p:spPr>
          <a:xfrm>
            <a:off x="311700" y="3043025"/>
            <a:ext cx="8520599" cy="1717499"/>
          </a:xfrm>
          <a:prstGeom prst="rect">
            <a:avLst/>
          </a:prstGeom>
        </p:spPr>
        <p:txBody>
          <a:bodyPr anchorCtr="0" anchor="t" bIns="91425" lIns="91425" rIns="91425" tIns="91425">
            <a:noAutofit/>
          </a:bodyPr>
          <a:lstStyle/>
          <a:p>
            <a:pPr lvl="0" rtl="0">
              <a:spcBef>
                <a:spcPts val="0"/>
              </a:spcBef>
              <a:buNone/>
            </a:pPr>
            <a:r>
              <a:rPr lang="en">
                <a:solidFill>
                  <a:schemeClr val="dk1"/>
                </a:solidFill>
              </a:rPr>
              <a:t>The number of pixels in a previously-declared strip can be queried using</a:t>
            </a:r>
            <a:br>
              <a:rPr lang="en">
                <a:solidFill>
                  <a:schemeClr val="dk1"/>
                </a:solidFill>
              </a:rPr>
            </a:br>
            <a:r>
              <a:rPr lang="en">
                <a:solidFill>
                  <a:schemeClr val="dk1"/>
                </a:solidFill>
              </a:rPr>
              <a:t>     </a:t>
            </a:r>
            <a:r>
              <a:rPr lang="en">
                <a:solidFill>
                  <a:srgbClr val="FF0000"/>
                </a:solidFill>
                <a:latin typeface="Courier New"/>
                <a:ea typeface="Courier New"/>
                <a:cs typeface="Courier New"/>
                <a:sym typeface="Courier New"/>
              </a:rPr>
              <a:t>strip</a:t>
            </a:r>
            <a:r>
              <a:rPr lang="en">
                <a:solidFill>
                  <a:schemeClr val="dk1"/>
                </a:solidFill>
                <a:latin typeface="Courier New"/>
                <a:ea typeface="Courier New"/>
                <a:cs typeface="Courier New"/>
                <a:sym typeface="Courier New"/>
              </a:rPr>
              <a:t>.</a:t>
            </a:r>
            <a:r>
              <a:rPr lang="en">
                <a:solidFill>
                  <a:srgbClr val="FF9900"/>
                </a:solidFill>
                <a:latin typeface="Courier New"/>
                <a:ea typeface="Courier New"/>
                <a:cs typeface="Courier New"/>
                <a:sym typeface="Courier New"/>
              </a:rPr>
              <a:t>numPixels</a:t>
            </a:r>
            <a:r>
              <a:rPr lang="en">
                <a:solidFill>
                  <a:schemeClr val="dk1"/>
                </a:solidFill>
                <a:latin typeface="Courier New"/>
                <a:ea typeface="Courier New"/>
                <a:cs typeface="Courier New"/>
                <a:sym typeface="Courier New"/>
              </a:rPr>
              <a:t>();</a:t>
            </a:r>
            <a:br>
              <a:rPr lang="en">
                <a:solidFill>
                  <a:schemeClr val="dk1"/>
                </a:solidFill>
                <a:latin typeface="Courier New"/>
                <a:ea typeface="Courier New"/>
                <a:cs typeface="Courier New"/>
                <a:sym typeface="Courier New"/>
              </a:rPr>
            </a:br>
            <a:br>
              <a:rPr lang="en">
                <a:solidFill>
                  <a:schemeClr val="dk1"/>
                </a:solidFill>
              </a:rPr>
            </a:br>
            <a:r>
              <a:rPr lang="en">
                <a:solidFill>
                  <a:schemeClr val="dk1"/>
                </a:solidFill>
              </a:rPr>
              <a:t>If you have defined a value for the number of pixels you can use that instead </a:t>
            </a:r>
            <a:br>
              <a:rPr lang="en">
                <a:solidFill>
                  <a:schemeClr val="dk1"/>
                </a:solidFill>
              </a:rPr>
            </a:br>
            <a:r>
              <a:rPr lang="en">
                <a:solidFill>
                  <a:schemeClr val="dk1"/>
                </a:solidFill>
              </a:rPr>
              <a:t>     </a:t>
            </a:r>
            <a:r>
              <a:rPr lang="en">
                <a:solidFill>
                  <a:schemeClr val="dk1"/>
                </a:solidFill>
                <a:latin typeface="Courier New"/>
                <a:ea typeface="Courier New"/>
                <a:cs typeface="Courier New"/>
                <a:sym typeface="Courier New"/>
              </a:rPr>
              <a:t>#define </a:t>
            </a:r>
            <a:r>
              <a:rPr lang="en">
                <a:solidFill>
                  <a:srgbClr val="FF0000"/>
                </a:solidFill>
                <a:latin typeface="Courier New"/>
                <a:ea typeface="Courier New"/>
                <a:cs typeface="Courier New"/>
                <a:sym typeface="Courier New"/>
              </a:rPr>
              <a:t>NUMPIXELS </a:t>
            </a:r>
            <a:r>
              <a:rPr lang="en">
                <a:solidFill>
                  <a:schemeClr val="dk1"/>
                </a:solidFill>
                <a:latin typeface="Courier New"/>
                <a:ea typeface="Courier New"/>
                <a:cs typeface="Courier New"/>
                <a:sym typeface="Courier New"/>
              </a:rPr>
              <a:t>     30</a:t>
            </a:r>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1" name="Shape 391"/>
        <p:cNvGrpSpPr/>
        <p:nvPr/>
      </p:nvGrpSpPr>
      <p:grpSpPr>
        <a:xfrm>
          <a:off x="0" y="0"/>
          <a:ext cx="0" cy="0"/>
          <a:chOff x="0" y="0"/>
          <a:chExt cx="0" cy="0"/>
        </a:xfrm>
      </p:grpSpPr>
      <p:sp>
        <p:nvSpPr>
          <p:cNvPr id="392" name="Shape 392"/>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sz="4800">
                <a:solidFill>
                  <a:srgbClr val="FF0000"/>
                </a:solidFill>
              </a:rPr>
              <a:t>Turning on a a single LED </a:t>
            </a:r>
          </a:p>
        </p:txBody>
      </p:sp>
      <p:sp>
        <p:nvSpPr>
          <p:cNvPr id="393" name="Shape 393"/>
          <p:cNvSpPr txBox="1"/>
          <p:nvPr>
            <p:ph idx="1" type="body"/>
          </p:nvPr>
        </p:nvSpPr>
        <p:spPr>
          <a:xfrm>
            <a:off x="311700" y="1322750"/>
            <a:ext cx="8520599" cy="3416400"/>
          </a:xfrm>
          <a:prstGeom prst="rect">
            <a:avLst/>
          </a:prstGeom>
        </p:spPr>
        <p:txBody>
          <a:bodyPr anchorCtr="0" anchor="t" bIns="91425" lIns="91425" rIns="91425" tIns="91425">
            <a:noAutofit/>
          </a:bodyPr>
          <a:lstStyle/>
          <a:p>
            <a:pPr>
              <a:spcBef>
                <a:spcPts val="0"/>
              </a:spcBef>
              <a:buNone/>
            </a:pPr>
            <a:r>
              <a:rPr lang="en" sz="1200">
                <a:solidFill>
                  <a:schemeClr val="dk1"/>
                </a:solidFill>
                <a:latin typeface="Courier New"/>
                <a:ea typeface="Courier New"/>
                <a:cs typeface="Courier New"/>
                <a:sym typeface="Courier New"/>
              </a:rPr>
              <a:t>#include &lt;Adafruit_NeoPixel.h&gt;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#include &lt;avr/power.h&gt;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#define </a:t>
            </a:r>
            <a:r>
              <a:rPr lang="en" sz="1200">
                <a:solidFill>
                  <a:srgbClr val="FF0000"/>
                </a:solidFill>
                <a:latin typeface="Courier New"/>
                <a:ea typeface="Courier New"/>
                <a:cs typeface="Courier New"/>
                <a:sym typeface="Courier New"/>
              </a:rPr>
              <a:t>LEDS_PIN </a:t>
            </a:r>
            <a:r>
              <a:rPr lang="en" sz="1200">
                <a:solidFill>
                  <a:schemeClr val="dk1"/>
                </a:solidFill>
                <a:latin typeface="Courier New"/>
                <a:ea typeface="Courier New"/>
                <a:cs typeface="Courier New"/>
                <a:sym typeface="Courier New"/>
              </a:rPr>
              <a:t>       6</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#define </a:t>
            </a:r>
            <a:r>
              <a:rPr lang="en" sz="1200">
                <a:solidFill>
                  <a:srgbClr val="FF0000"/>
                </a:solidFill>
                <a:latin typeface="Courier New"/>
                <a:ea typeface="Courier New"/>
                <a:cs typeface="Courier New"/>
                <a:sym typeface="Courier New"/>
              </a:rPr>
              <a:t>NUMPIXELS </a:t>
            </a:r>
            <a:r>
              <a:rPr lang="en" sz="1200">
                <a:solidFill>
                  <a:schemeClr val="dk1"/>
                </a:solidFill>
                <a:latin typeface="Courier New"/>
                <a:ea typeface="Courier New"/>
                <a:cs typeface="Courier New"/>
                <a:sym typeface="Courier New"/>
              </a:rPr>
              <a:t>     30</a:t>
            </a:r>
            <a:br>
              <a:rPr lang="en" sz="1200">
                <a:solidFill>
                  <a:schemeClr val="dk1"/>
                </a:solidFill>
                <a:latin typeface="Courier New"/>
                <a:ea typeface="Courier New"/>
                <a:cs typeface="Courier New"/>
                <a:sym typeface="Courier New"/>
              </a:rPr>
            </a:br>
            <a:br>
              <a:rPr lang="en" sz="1200">
                <a:solidFill>
                  <a:schemeClr val="dk1"/>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Adafruit_NeoPixel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 = </a:t>
            </a:r>
            <a:r>
              <a:rPr lang="en" sz="1200">
                <a:solidFill>
                  <a:srgbClr val="FF9900"/>
                </a:solidFill>
                <a:latin typeface="Courier New"/>
                <a:ea typeface="Courier New"/>
                <a:cs typeface="Courier New"/>
                <a:sym typeface="Courier New"/>
              </a:rPr>
              <a:t>Adafruit_NeoPixel</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NUMPIXELS</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LEDS_PIN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NEO_GRB </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NEO_KHZ800</a:t>
            </a: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br>
              <a:rPr lang="en" sz="1200">
                <a:solidFill>
                  <a:schemeClr val="dk1"/>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void </a:t>
            </a:r>
            <a:r>
              <a:rPr lang="en" sz="1200">
                <a:solidFill>
                  <a:srgbClr val="FF9900"/>
                </a:solidFill>
                <a:latin typeface="Courier New"/>
                <a:ea typeface="Courier New"/>
                <a:cs typeface="Courier New"/>
                <a:sym typeface="Courier New"/>
              </a:rPr>
              <a:t>setup</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begin</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This initializes the NeoPixel library.</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br>
              <a:rPr lang="en" sz="1200">
                <a:solidFill>
                  <a:schemeClr val="dk1"/>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void </a:t>
            </a:r>
            <a:r>
              <a:rPr lang="en" sz="1200">
                <a:solidFill>
                  <a:srgbClr val="FF9900"/>
                </a:solidFill>
                <a:latin typeface="Courier New"/>
                <a:ea typeface="Courier New"/>
                <a:cs typeface="Courier New"/>
                <a:sym typeface="Courier New"/>
              </a:rPr>
              <a:t>loop</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setPixelColor</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Color</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150</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Moderately bright green color.</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show</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This sends the updated pixel color to the hardware.</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7" name="Shape 397"/>
        <p:cNvGrpSpPr/>
        <p:nvPr/>
      </p:nvGrpSpPr>
      <p:grpSpPr>
        <a:xfrm>
          <a:off x="0" y="0"/>
          <a:ext cx="0" cy="0"/>
          <a:chOff x="0" y="0"/>
          <a:chExt cx="0" cy="0"/>
        </a:xfrm>
      </p:grpSpPr>
      <p:pic>
        <p:nvPicPr>
          <p:cNvPr id="398" name="Shape 398"/>
          <p:cNvPicPr preferRelativeResize="0"/>
          <p:nvPr/>
        </p:nvPicPr>
        <p:blipFill>
          <a:blip r:embed="rId3">
            <a:alphaModFix/>
          </a:blip>
          <a:stretch>
            <a:fillRect/>
          </a:stretch>
        </p:blipFill>
        <p:spPr>
          <a:xfrm>
            <a:off x="800730" y="0"/>
            <a:ext cx="7542536" cy="5143499"/>
          </a:xfrm>
          <a:prstGeom prst="rect">
            <a:avLst/>
          </a:prstGeom>
          <a:noFill/>
          <a:ln>
            <a:noFill/>
          </a:ln>
        </p:spPr>
      </p:pic>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2" name="Shape 402"/>
        <p:cNvGrpSpPr/>
        <p:nvPr/>
      </p:nvGrpSpPr>
      <p:grpSpPr>
        <a:xfrm>
          <a:off x="0" y="0"/>
          <a:ext cx="0" cy="0"/>
          <a:chOff x="0" y="0"/>
          <a:chExt cx="0" cy="0"/>
        </a:xfrm>
      </p:grpSpPr>
      <p:sp>
        <p:nvSpPr>
          <p:cNvPr id="403" name="Shape 403"/>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sz="3000">
                <a:solidFill>
                  <a:srgbClr val="FF0000"/>
                </a:solidFill>
              </a:rPr>
              <a:t>Why did the 2nd LED in the strip turn on?</a:t>
            </a:r>
          </a:p>
        </p:txBody>
      </p:sp>
      <p:sp>
        <p:nvSpPr>
          <p:cNvPr id="404" name="Shape 404"/>
          <p:cNvSpPr txBox="1"/>
          <p:nvPr>
            <p:ph idx="1" type="body"/>
          </p:nvPr>
        </p:nvSpPr>
        <p:spPr>
          <a:xfrm>
            <a:off x="311700" y="1152475"/>
            <a:ext cx="8520599" cy="3416400"/>
          </a:xfrm>
          <a:prstGeom prst="rect">
            <a:avLst/>
          </a:prstGeom>
        </p:spPr>
        <p:txBody>
          <a:bodyPr anchorCtr="0" anchor="t" bIns="91425" lIns="91425" rIns="91425" tIns="91425">
            <a:noAutofit/>
          </a:bodyPr>
          <a:lstStyle/>
          <a:p>
            <a:pPr rtl="0">
              <a:spcBef>
                <a:spcPts val="0"/>
              </a:spcBef>
              <a:buNone/>
            </a:pPr>
            <a:r>
              <a:rPr lang="en">
                <a:solidFill>
                  <a:schemeClr val="dk1"/>
                </a:solidFill>
              </a:rPr>
              <a:t>Programmers count from zero… I know right. Its because binary numbers initial state is all zero and has a value of zero. </a:t>
            </a:r>
          </a:p>
          <a:p>
            <a:pPr rtl="0">
              <a:spcBef>
                <a:spcPts val="0"/>
              </a:spcBef>
              <a:buNone/>
            </a:pPr>
            <a:r>
              <a:rPr lang="en" sz="1200">
                <a:solidFill>
                  <a:srgbClr val="FF0000"/>
                </a:solidFill>
                <a:latin typeface="Courier New"/>
                <a:ea typeface="Courier New"/>
                <a:cs typeface="Courier New"/>
                <a:sym typeface="Courier New"/>
              </a:rPr>
              <a:t>  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setPixelColor</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Color</a:t>
            </a:r>
            <a:r>
              <a:rPr lang="en" sz="1200">
                <a:solidFill>
                  <a:schemeClr val="dk1"/>
                </a:solidFill>
                <a:latin typeface="Courier New"/>
                <a:ea typeface="Courier New"/>
                <a:cs typeface="Courier New"/>
                <a:sym typeface="Courier New"/>
              </a:rPr>
              <a:t>(</a:t>
            </a:r>
            <a:r>
              <a:rPr b="1"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150</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Will actually turn on the first LED</a:t>
            </a:r>
            <a:br>
              <a:rPr lang="en" sz="1200">
                <a:solidFill>
                  <a:schemeClr val="dk1"/>
                </a:solidFill>
                <a:latin typeface="Courier New"/>
                <a:ea typeface="Courier New"/>
                <a:cs typeface="Courier New"/>
                <a:sym typeface="Courier New"/>
              </a:rPr>
            </a:br>
          </a:p>
          <a:p>
            <a:pPr rtl="0">
              <a:spcBef>
                <a:spcPts val="0"/>
              </a:spcBef>
              <a:buNone/>
            </a:pPr>
            <a:r>
              <a:rPr lang="en">
                <a:solidFill>
                  <a:schemeClr val="dk1"/>
                </a:solidFill>
              </a:rPr>
              <a:t>For example, if there are 30 LEDs your strip you are actually address the LEDs using  0-29 </a:t>
            </a:r>
          </a:p>
          <a:p>
            <a:pPr rtl="0">
              <a:spcBef>
                <a:spcPts val="0"/>
              </a:spcBef>
              <a:buNone/>
            </a:pPr>
            <a:r>
              <a:t/>
            </a:r>
            <a:endParaRPr>
              <a:solidFill>
                <a:schemeClr val="dk1"/>
              </a:solidFill>
            </a:endParaRPr>
          </a:p>
          <a:p>
            <a:pPr rtl="0">
              <a:spcBef>
                <a:spcPts val="0"/>
              </a:spcBef>
              <a:buNone/>
            </a:pPr>
            <a:r>
              <a:t/>
            </a:r>
            <a:endParaRPr>
              <a:solidFill>
                <a:schemeClr val="dk1"/>
              </a:solidFill>
            </a:endParaRPr>
          </a:p>
          <a:p>
            <a:pPr>
              <a:spcBef>
                <a:spcPts val="0"/>
              </a:spcBef>
              <a:buNone/>
            </a:pPr>
            <a:r>
              <a:t/>
            </a:r>
            <a:endParaRPr>
              <a:solidFill>
                <a:schemeClr val="dk1"/>
              </a:solidFill>
            </a:endParaRPr>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8" name="Shape 408"/>
        <p:cNvGrpSpPr/>
        <p:nvPr/>
      </p:nvGrpSpPr>
      <p:grpSpPr>
        <a:xfrm>
          <a:off x="0" y="0"/>
          <a:ext cx="0" cy="0"/>
          <a:chOff x="0" y="0"/>
          <a:chExt cx="0" cy="0"/>
        </a:xfrm>
      </p:grpSpPr>
      <p:sp>
        <p:nvSpPr>
          <p:cNvPr id="409" name="Shape 409"/>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sz="4800">
                <a:solidFill>
                  <a:srgbClr val="FF0000"/>
                </a:solidFill>
              </a:rPr>
              <a:t>RGB color wheel </a:t>
            </a:r>
          </a:p>
        </p:txBody>
      </p:sp>
      <p:sp>
        <p:nvSpPr>
          <p:cNvPr id="410" name="Shape 410"/>
          <p:cNvSpPr txBox="1"/>
          <p:nvPr>
            <p:ph idx="1" type="body"/>
          </p:nvPr>
        </p:nvSpPr>
        <p:spPr>
          <a:xfrm>
            <a:off x="4580000" y="1152475"/>
            <a:ext cx="4252200" cy="3416400"/>
          </a:xfrm>
          <a:prstGeom prst="rect">
            <a:avLst/>
          </a:prstGeom>
        </p:spPr>
        <p:txBody>
          <a:bodyPr anchorCtr="0" anchor="t" bIns="91425" lIns="91425" rIns="91425" tIns="91425">
            <a:noAutofit/>
          </a:bodyPr>
          <a:lstStyle/>
          <a:p>
            <a:pPr rtl="0">
              <a:spcBef>
                <a:spcPts val="0"/>
              </a:spcBef>
              <a:buNone/>
            </a:pPr>
            <a:r>
              <a:rPr lang="en">
                <a:solidFill>
                  <a:schemeClr val="dk1"/>
                </a:solidFill>
              </a:rPr>
              <a:t>The RGB color model is an additive color model in which red, green, and blue light are added together in various ways to reproduce a broad array of colors. The name of the model comes from the initials of the three additive primary colors, </a:t>
            </a:r>
            <a:r>
              <a:rPr lang="en">
                <a:solidFill>
                  <a:srgbClr val="FF0000"/>
                </a:solidFill>
              </a:rPr>
              <a:t>red</a:t>
            </a:r>
            <a:r>
              <a:rPr lang="en">
                <a:solidFill>
                  <a:schemeClr val="dk1"/>
                </a:solidFill>
              </a:rPr>
              <a:t>, </a:t>
            </a:r>
            <a:r>
              <a:rPr lang="en">
                <a:solidFill>
                  <a:srgbClr val="00FF00"/>
                </a:solidFill>
              </a:rPr>
              <a:t>green</a:t>
            </a:r>
            <a:r>
              <a:rPr lang="en">
                <a:solidFill>
                  <a:schemeClr val="dk1"/>
                </a:solidFill>
              </a:rPr>
              <a:t>, and </a:t>
            </a:r>
            <a:r>
              <a:rPr lang="en">
                <a:solidFill>
                  <a:srgbClr val="00FFFF"/>
                </a:solidFill>
              </a:rPr>
              <a:t>blue</a:t>
            </a:r>
          </a:p>
          <a:p>
            <a:pPr algn="ctr">
              <a:spcBef>
                <a:spcPts val="0"/>
              </a:spcBef>
              <a:buNone/>
            </a:pPr>
            <a:r>
              <a:rPr lang="en" sz="2400">
                <a:solidFill>
                  <a:schemeClr val="dk1"/>
                </a:solidFill>
              </a:rPr>
              <a:t>http://www.colorspire.com</a:t>
            </a:r>
          </a:p>
        </p:txBody>
      </p:sp>
      <p:pic>
        <p:nvPicPr>
          <p:cNvPr id="411" name="Shape 411"/>
          <p:cNvPicPr preferRelativeResize="0"/>
          <p:nvPr/>
        </p:nvPicPr>
        <p:blipFill>
          <a:blip r:embed="rId3">
            <a:alphaModFix/>
          </a:blip>
          <a:stretch>
            <a:fillRect/>
          </a:stretch>
        </p:blipFill>
        <p:spPr>
          <a:xfrm>
            <a:off x="311701" y="1193087"/>
            <a:ext cx="4252299" cy="3618973"/>
          </a:xfrm>
          <a:prstGeom prst="rect">
            <a:avLst/>
          </a:prstGeom>
          <a:noFill/>
          <a:ln>
            <a:noFill/>
          </a:ln>
        </p:spPr>
      </p:pic>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5" name="Shape 415"/>
        <p:cNvGrpSpPr/>
        <p:nvPr/>
      </p:nvGrpSpPr>
      <p:grpSpPr>
        <a:xfrm>
          <a:off x="0" y="0"/>
          <a:ext cx="0" cy="0"/>
          <a:chOff x="0" y="0"/>
          <a:chExt cx="0" cy="0"/>
        </a:xfrm>
      </p:grpSpPr>
      <p:sp>
        <p:nvSpPr>
          <p:cNvPr id="416" name="Shape 416"/>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sz="4800">
                <a:solidFill>
                  <a:srgbClr val="FF0000"/>
                </a:solidFill>
              </a:rPr>
              <a:t>Turning on several LEDs</a:t>
            </a:r>
          </a:p>
        </p:txBody>
      </p:sp>
      <p:sp>
        <p:nvSpPr>
          <p:cNvPr id="417" name="Shape 417"/>
          <p:cNvSpPr txBox="1"/>
          <p:nvPr>
            <p:ph idx="1" type="body"/>
          </p:nvPr>
        </p:nvSpPr>
        <p:spPr>
          <a:xfrm>
            <a:off x="311700" y="1273075"/>
            <a:ext cx="8520599" cy="3416400"/>
          </a:xfrm>
          <a:prstGeom prst="rect">
            <a:avLst/>
          </a:prstGeom>
        </p:spPr>
        <p:txBody>
          <a:bodyPr anchorCtr="0" anchor="t" bIns="91425" lIns="91425" rIns="91425" tIns="91425">
            <a:noAutofit/>
          </a:bodyPr>
          <a:lstStyle/>
          <a:p>
            <a:pPr rtl="0">
              <a:spcBef>
                <a:spcPts val="0"/>
              </a:spcBef>
              <a:buNone/>
            </a:pPr>
            <a:r>
              <a:rPr lang="en" sz="1200">
                <a:solidFill>
                  <a:schemeClr val="dk1"/>
                </a:solidFill>
                <a:latin typeface="Courier New"/>
                <a:ea typeface="Courier New"/>
                <a:cs typeface="Courier New"/>
                <a:sym typeface="Courier New"/>
              </a:rPr>
              <a:t>#include &lt;Adafruit_NeoPixel.h&gt;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#include &lt;avr/power.h&gt;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#define </a:t>
            </a:r>
            <a:r>
              <a:rPr lang="en" sz="1200">
                <a:solidFill>
                  <a:srgbClr val="FF0000"/>
                </a:solidFill>
                <a:latin typeface="Courier New"/>
                <a:ea typeface="Courier New"/>
                <a:cs typeface="Courier New"/>
                <a:sym typeface="Courier New"/>
              </a:rPr>
              <a:t>PIN </a:t>
            </a:r>
            <a:r>
              <a:rPr lang="en" sz="1200">
                <a:solidFill>
                  <a:schemeClr val="dk1"/>
                </a:solidFill>
                <a:latin typeface="Courier New"/>
                <a:ea typeface="Courier New"/>
                <a:cs typeface="Courier New"/>
                <a:sym typeface="Courier New"/>
              </a:rPr>
              <a:t>           6</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#define </a:t>
            </a:r>
            <a:r>
              <a:rPr lang="en" sz="1200">
                <a:solidFill>
                  <a:srgbClr val="FF0000"/>
                </a:solidFill>
                <a:latin typeface="Courier New"/>
                <a:ea typeface="Courier New"/>
                <a:cs typeface="Courier New"/>
                <a:sym typeface="Courier New"/>
              </a:rPr>
              <a:t>NUMPIXELS </a:t>
            </a:r>
            <a:r>
              <a:rPr lang="en" sz="1200">
                <a:solidFill>
                  <a:schemeClr val="dk1"/>
                </a:solidFill>
                <a:latin typeface="Courier New"/>
                <a:ea typeface="Courier New"/>
                <a:cs typeface="Courier New"/>
                <a:sym typeface="Courier New"/>
              </a:rPr>
              <a:t>     30</a:t>
            </a:r>
            <a:br>
              <a:rPr lang="en" sz="1200">
                <a:solidFill>
                  <a:schemeClr val="dk1"/>
                </a:solidFill>
                <a:latin typeface="Courier New"/>
                <a:ea typeface="Courier New"/>
                <a:cs typeface="Courier New"/>
                <a:sym typeface="Courier New"/>
              </a:rPr>
            </a:br>
            <a:br>
              <a:rPr lang="en" sz="1200">
                <a:solidFill>
                  <a:schemeClr val="dk1"/>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Adafruit_NeoPixel </a:t>
            </a:r>
            <a:r>
              <a:rPr lang="en" sz="1200">
                <a:solidFill>
                  <a:srgbClr val="FF0000"/>
                </a:solidFill>
                <a:latin typeface="Courier New"/>
                <a:ea typeface="Courier New"/>
                <a:cs typeface="Courier New"/>
                <a:sym typeface="Courier New"/>
              </a:rPr>
              <a:t>strip </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Adafruit_NeoPixel</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NUMPIXELS</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NEO_GRB </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NEO_KHZ800</a:t>
            </a: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br>
              <a:rPr lang="en" sz="1200">
                <a:solidFill>
                  <a:schemeClr val="dk1"/>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void </a:t>
            </a:r>
            <a:r>
              <a:rPr lang="en" sz="1200">
                <a:solidFill>
                  <a:srgbClr val="FF9900"/>
                </a:solidFill>
                <a:latin typeface="Courier New"/>
                <a:ea typeface="Courier New"/>
                <a:cs typeface="Courier New"/>
                <a:sym typeface="Courier New"/>
              </a:rPr>
              <a:t>setup</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begin</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This initializes the NeoPixel library.</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void </a:t>
            </a:r>
            <a:r>
              <a:rPr lang="en" sz="1200">
                <a:solidFill>
                  <a:srgbClr val="FF9900"/>
                </a:solidFill>
                <a:latin typeface="Courier New"/>
                <a:ea typeface="Courier New"/>
                <a:cs typeface="Courier New"/>
                <a:sym typeface="Courier New"/>
              </a:rPr>
              <a:t>loop</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setPixelColor</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Color</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150</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Moderately bright red color.</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setPixelColor</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Color</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150</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Moderately bright green color.</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setPixelColor</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2</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Color</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150</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Moderately bright blue color.</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show</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This sends the updated pixel color to the hardware.</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a:p>
            <a:pPr>
              <a:spcBef>
                <a:spcPts val="0"/>
              </a:spcBef>
              <a:buNone/>
            </a:pPr>
            <a:r>
              <a:t/>
            </a:r>
            <a:endParaRPr/>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1" name="Shape 421"/>
        <p:cNvGrpSpPr/>
        <p:nvPr/>
      </p:nvGrpSpPr>
      <p:grpSpPr>
        <a:xfrm>
          <a:off x="0" y="0"/>
          <a:ext cx="0" cy="0"/>
          <a:chOff x="0" y="0"/>
          <a:chExt cx="0" cy="0"/>
        </a:xfrm>
      </p:grpSpPr>
      <p:sp>
        <p:nvSpPr>
          <p:cNvPr id="422" name="Shape 422"/>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t/>
            </a:r>
            <a:endParaRPr/>
          </a:p>
        </p:txBody>
      </p:sp>
      <p:sp>
        <p:nvSpPr>
          <p:cNvPr id="423" name="Shape 423"/>
          <p:cNvSpPr txBox="1"/>
          <p:nvPr>
            <p:ph idx="1" type="body"/>
          </p:nvPr>
        </p:nvSpPr>
        <p:spPr>
          <a:xfrm>
            <a:off x="311700" y="1152475"/>
            <a:ext cx="8520599" cy="3416400"/>
          </a:xfrm>
          <a:prstGeom prst="rect">
            <a:avLst/>
          </a:prstGeom>
        </p:spPr>
        <p:txBody>
          <a:bodyPr anchorCtr="0" anchor="t" bIns="91425" lIns="91425" rIns="91425" tIns="91425">
            <a:noAutofit/>
          </a:bodyPr>
          <a:lstStyle/>
          <a:p>
            <a:pPr>
              <a:spcBef>
                <a:spcPts val="0"/>
              </a:spcBef>
              <a:buNone/>
            </a:pPr>
            <a:r>
              <a:t/>
            </a:r>
            <a:endParaRPr/>
          </a:p>
        </p:txBody>
      </p:sp>
      <p:pic>
        <p:nvPicPr>
          <p:cNvPr id="424" name="Shape 424"/>
          <p:cNvPicPr preferRelativeResize="0"/>
          <p:nvPr/>
        </p:nvPicPr>
        <p:blipFill>
          <a:blip r:embed="rId3">
            <a:alphaModFix/>
          </a:blip>
          <a:stretch>
            <a:fillRect/>
          </a:stretch>
        </p:blipFill>
        <p:spPr>
          <a:xfrm>
            <a:off x="0" y="0"/>
            <a:ext cx="9143998" cy="5143498"/>
          </a:xfrm>
          <a:prstGeom prst="rect">
            <a:avLst/>
          </a:prstGeom>
          <a:noFill/>
          <a:ln>
            <a:noFill/>
          </a:ln>
        </p:spPr>
      </p:pic>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8" name="Shape 428"/>
        <p:cNvGrpSpPr/>
        <p:nvPr/>
      </p:nvGrpSpPr>
      <p:grpSpPr>
        <a:xfrm>
          <a:off x="0" y="0"/>
          <a:ext cx="0" cy="0"/>
          <a:chOff x="0" y="0"/>
          <a:chExt cx="0" cy="0"/>
        </a:xfrm>
      </p:grpSpPr>
      <p:sp>
        <p:nvSpPr>
          <p:cNvPr id="429" name="Shape 429"/>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sz="4800">
                <a:solidFill>
                  <a:srgbClr val="FF0000"/>
                </a:solidFill>
              </a:rPr>
              <a:t>For Statement</a:t>
            </a:r>
          </a:p>
        </p:txBody>
      </p:sp>
      <p:sp>
        <p:nvSpPr>
          <p:cNvPr id="430" name="Shape 430"/>
          <p:cNvSpPr txBox="1"/>
          <p:nvPr>
            <p:ph idx="1" type="body"/>
          </p:nvPr>
        </p:nvSpPr>
        <p:spPr>
          <a:xfrm>
            <a:off x="358500" y="1165850"/>
            <a:ext cx="8520599" cy="3416400"/>
          </a:xfrm>
          <a:prstGeom prst="rect">
            <a:avLst/>
          </a:prstGeom>
        </p:spPr>
        <p:txBody>
          <a:bodyPr anchorCtr="0" anchor="t" bIns="91425" lIns="91425" rIns="91425" tIns="91425">
            <a:noAutofit/>
          </a:bodyPr>
          <a:lstStyle/>
          <a:p>
            <a:pPr rtl="0">
              <a:spcBef>
                <a:spcPts val="0"/>
              </a:spcBef>
              <a:buNone/>
            </a:pPr>
            <a:r>
              <a:rPr lang="en" sz="1400">
                <a:solidFill>
                  <a:schemeClr val="dk1"/>
                </a:solidFill>
              </a:rPr>
              <a:t>The for statement is used to repeat a block of statements enclosed in curly braces. An increment counter is usually used to increment and terminate the loop. The for statement is useful for any repetitive operation, and is often used in combination with arrays to operate on collections of data/pins.</a:t>
            </a:r>
          </a:p>
          <a:p>
            <a:pPr rtl="0">
              <a:spcBef>
                <a:spcPts val="0"/>
              </a:spcBef>
              <a:buNone/>
            </a:pPr>
            <a:r>
              <a:rPr lang="en" sz="1400">
                <a:solidFill>
                  <a:schemeClr val="dk1"/>
                </a:solidFill>
              </a:rPr>
              <a:t>There are three parts to the for loop header:</a:t>
            </a:r>
          </a:p>
          <a:p>
            <a:pPr rtl="0">
              <a:spcBef>
                <a:spcPts val="0"/>
              </a:spcBef>
              <a:buNone/>
            </a:pPr>
            <a:r>
              <a:rPr lang="en" sz="1400">
                <a:solidFill>
                  <a:srgbClr val="FF9900"/>
                </a:solidFill>
                <a:latin typeface="Courier New"/>
                <a:ea typeface="Courier New"/>
                <a:cs typeface="Courier New"/>
                <a:sym typeface="Courier New"/>
              </a:rPr>
              <a:t>for </a:t>
            </a:r>
            <a:r>
              <a:rPr lang="en" sz="1400">
                <a:solidFill>
                  <a:schemeClr val="dk1"/>
                </a:solidFill>
                <a:latin typeface="Courier New"/>
                <a:ea typeface="Courier New"/>
                <a:cs typeface="Courier New"/>
                <a:sym typeface="Courier New"/>
              </a:rPr>
              <a:t>(</a:t>
            </a:r>
            <a:r>
              <a:rPr lang="en" sz="1400">
                <a:solidFill>
                  <a:srgbClr val="00FFFF"/>
                </a:solidFill>
                <a:latin typeface="Courier New"/>
                <a:ea typeface="Courier New"/>
                <a:cs typeface="Courier New"/>
                <a:sym typeface="Courier New"/>
              </a:rPr>
              <a:t>int</a:t>
            </a:r>
            <a:r>
              <a:rPr lang="en" sz="1400">
                <a:solidFill>
                  <a:schemeClr val="dk1"/>
                </a:solidFill>
                <a:latin typeface="Courier New"/>
                <a:ea typeface="Courier New"/>
                <a:cs typeface="Courier New"/>
                <a:sym typeface="Courier New"/>
              </a:rPr>
              <a:t> </a:t>
            </a:r>
            <a:r>
              <a:rPr lang="en" sz="1400">
                <a:solidFill>
                  <a:srgbClr val="FF0000"/>
                </a:solidFill>
                <a:latin typeface="Courier New"/>
                <a:ea typeface="Courier New"/>
                <a:cs typeface="Courier New"/>
                <a:sym typeface="Courier New"/>
              </a:rPr>
              <a:t>i</a:t>
            </a:r>
            <a:r>
              <a:rPr lang="en" sz="1400">
                <a:solidFill>
                  <a:schemeClr val="dk1"/>
                </a:solidFill>
                <a:latin typeface="Courier New"/>
                <a:ea typeface="Courier New"/>
                <a:cs typeface="Courier New"/>
                <a:sym typeface="Courier New"/>
              </a:rPr>
              <a:t>=0; </a:t>
            </a:r>
            <a:r>
              <a:rPr lang="en" sz="1400">
                <a:solidFill>
                  <a:srgbClr val="FF0000"/>
                </a:solidFill>
                <a:latin typeface="Courier New"/>
                <a:ea typeface="Courier New"/>
                <a:cs typeface="Courier New"/>
                <a:sym typeface="Courier New"/>
              </a:rPr>
              <a:t>i</a:t>
            </a:r>
            <a:r>
              <a:rPr lang="en" sz="1400">
                <a:solidFill>
                  <a:schemeClr val="dk1"/>
                </a:solidFill>
                <a:latin typeface="Courier New"/>
                <a:ea typeface="Courier New"/>
                <a:cs typeface="Courier New"/>
                <a:sym typeface="Courier New"/>
              </a:rPr>
              <a:t> &lt;= </a:t>
            </a:r>
            <a:r>
              <a:rPr lang="en" sz="1400">
                <a:solidFill>
                  <a:srgbClr val="FF0000"/>
                </a:solidFill>
                <a:latin typeface="Courier New"/>
                <a:ea typeface="Courier New"/>
                <a:cs typeface="Courier New"/>
                <a:sym typeface="Courier New"/>
              </a:rPr>
              <a:t>25</a:t>
            </a:r>
            <a:r>
              <a:rPr lang="en" sz="1400">
                <a:solidFill>
                  <a:schemeClr val="dk1"/>
                </a:solidFill>
                <a:latin typeface="Courier New"/>
                <a:ea typeface="Courier New"/>
                <a:cs typeface="Courier New"/>
                <a:sym typeface="Courier New"/>
              </a:rPr>
              <a:t>; </a:t>
            </a:r>
            <a:r>
              <a:rPr lang="en" sz="1400">
                <a:solidFill>
                  <a:srgbClr val="FF0000"/>
                </a:solidFill>
                <a:latin typeface="Courier New"/>
                <a:ea typeface="Courier New"/>
                <a:cs typeface="Courier New"/>
                <a:sym typeface="Courier New"/>
              </a:rPr>
              <a:t>i </a:t>
            </a:r>
            <a:r>
              <a:rPr lang="en" sz="1400">
                <a:solidFill>
                  <a:schemeClr val="dk1"/>
                </a:solidFill>
                <a:latin typeface="Courier New"/>
                <a:ea typeface="Courier New"/>
                <a:cs typeface="Courier New"/>
                <a:sym typeface="Courier New"/>
              </a:rPr>
              <a:t>+= 5 ) {</a:t>
            </a:r>
            <a:br>
              <a:rPr lang="en" sz="1400">
                <a:solidFill>
                  <a:schemeClr val="dk1"/>
                </a:solidFill>
                <a:latin typeface="Courier New"/>
                <a:ea typeface="Courier New"/>
                <a:cs typeface="Courier New"/>
                <a:sym typeface="Courier New"/>
              </a:rPr>
            </a:br>
            <a:r>
              <a:rPr lang="en" sz="1400">
                <a:solidFill>
                  <a:schemeClr val="dk1"/>
                </a:solidFill>
                <a:latin typeface="Courier New"/>
                <a:ea typeface="Courier New"/>
                <a:cs typeface="Courier New"/>
                <a:sym typeface="Courier New"/>
              </a:rPr>
              <a:t>   </a:t>
            </a:r>
            <a:r>
              <a:rPr lang="en" sz="1400">
                <a:solidFill>
                  <a:srgbClr val="FF9900"/>
                </a:solidFill>
                <a:latin typeface="Courier New"/>
                <a:ea typeface="Courier New"/>
                <a:cs typeface="Courier New"/>
                <a:sym typeface="Courier New"/>
              </a:rPr>
              <a:t>Serial.print</a:t>
            </a:r>
            <a:r>
              <a:rPr lang="en" sz="1400">
                <a:solidFill>
                  <a:schemeClr val="dk1"/>
                </a:solidFill>
                <a:latin typeface="Courier New"/>
                <a:ea typeface="Courier New"/>
                <a:cs typeface="Courier New"/>
                <a:sym typeface="Courier New"/>
              </a:rPr>
              <a:t>(</a:t>
            </a:r>
            <a:r>
              <a:rPr lang="en" sz="1400">
                <a:solidFill>
                  <a:srgbClr val="FF0000"/>
                </a:solidFill>
                <a:latin typeface="Courier New"/>
                <a:ea typeface="Courier New"/>
                <a:cs typeface="Courier New"/>
                <a:sym typeface="Courier New"/>
              </a:rPr>
              <a:t>outputValue</a:t>
            </a:r>
            <a:r>
              <a:rPr lang="en" sz="1400">
                <a:solidFill>
                  <a:schemeClr val="dk1"/>
                </a:solidFill>
                <a:latin typeface="Courier New"/>
                <a:ea typeface="Courier New"/>
                <a:cs typeface="Courier New"/>
                <a:sym typeface="Courier New"/>
              </a:rPr>
              <a:t>);</a:t>
            </a:r>
            <a:br>
              <a:rPr lang="en" sz="1400">
                <a:solidFill>
                  <a:schemeClr val="dk1"/>
                </a:solidFill>
                <a:latin typeface="Courier New"/>
                <a:ea typeface="Courier New"/>
                <a:cs typeface="Courier New"/>
                <a:sym typeface="Courier New"/>
              </a:rPr>
            </a:br>
            <a:r>
              <a:rPr lang="en" sz="1400">
                <a:solidFill>
                  <a:schemeClr val="dk1"/>
                </a:solidFill>
                <a:latin typeface="Courier New"/>
                <a:ea typeface="Courier New"/>
                <a:cs typeface="Courier New"/>
                <a:sym typeface="Courier New"/>
              </a:rPr>
              <a:t>} </a:t>
            </a:r>
          </a:p>
          <a:p>
            <a:pPr rtl="0">
              <a:spcBef>
                <a:spcPts val="0"/>
              </a:spcBef>
              <a:buNone/>
            </a:pPr>
            <a:r>
              <a:rPr lang="en" sz="1400">
                <a:solidFill>
                  <a:schemeClr val="dk1"/>
                </a:solidFill>
              </a:rPr>
              <a:t>Generates: 0, 5, 10, 15, 20, 25</a:t>
            </a:r>
          </a:p>
          <a:p>
            <a:pPr>
              <a:spcBef>
                <a:spcPts val="0"/>
              </a:spcBef>
              <a:buNone/>
            </a:pPr>
            <a:r>
              <a:t/>
            </a:r>
            <a:endParaRPr sz="1400">
              <a:solidFill>
                <a:schemeClr val="dk1"/>
              </a:solidFill>
            </a:endParaRPr>
          </a:p>
        </p:txBody>
      </p:sp>
      <p:pic>
        <p:nvPicPr>
          <p:cNvPr id="431" name="Shape 431"/>
          <p:cNvPicPr preferRelativeResize="0"/>
          <p:nvPr/>
        </p:nvPicPr>
        <p:blipFill>
          <a:blip r:embed="rId3">
            <a:alphaModFix/>
          </a:blip>
          <a:stretch>
            <a:fillRect/>
          </a:stretch>
        </p:blipFill>
        <p:spPr>
          <a:xfrm>
            <a:off x="4534849" y="2097225"/>
            <a:ext cx="4344249" cy="2485025"/>
          </a:xfrm>
          <a:prstGeom prst="rect">
            <a:avLst/>
          </a:prstGeom>
          <a:noFill/>
          <a:ln>
            <a:noFill/>
          </a:ln>
        </p:spPr>
      </p:pic>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5" name="Shape 435"/>
        <p:cNvGrpSpPr/>
        <p:nvPr/>
      </p:nvGrpSpPr>
      <p:grpSpPr>
        <a:xfrm>
          <a:off x="0" y="0"/>
          <a:ext cx="0" cy="0"/>
          <a:chOff x="0" y="0"/>
          <a:chExt cx="0" cy="0"/>
        </a:xfrm>
      </p:grpSpPr>
      <p:sp>
        <p:nvSpPr>
          <p:cNvPr id="436" name="Shape 436"/>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a:t>Function: </a:t>
            </a:r>
            <a:r>
              <a:rPr lang="en">
                <a:solidFill>
                  <a:srgbClr val="FF0000"/>
                </a:solidFill>
              </a:rPr>
              <a:t>strip</a:t>
            </a:r>
            <a:r>
              <a:rPr lang="en"/>
              <a:t>.</a:t>
            </a:r>
            <a:r>
              <a:rPr lang="en">
                <a:solidFill>
                  <a:srgbClr val="FF9900"/>
                </a:solidFill>
              </a:rPr>
              <a:t>setBrightness</a:t>
            </a:r>
            <a:r>
              <a:rPr lang="en"/>
              <a:t>(</a:t>
            </a:r>
            <a:r>
              <a:rPr lang="en">
                <a:solidFill>
                  <a:srgbClr val="FF0000"/>
                </a:solidFill>
              </a:rPr>
              <a:t>brightness</a:t>
            </a:r>
            <a:r>
              <a:rPr lang="en"/>
              <a:t>);</a:t>
            </a:r>
          </a:p>
        </p:txBody>
      </p:sp>
      <p:sp>
        <p:nvSpPr>
          <p:cNvPr id="437" name="Shape 437"/>
          <p:cNvSpPr txBox="1"/>
          <p:nvPr>
            <p:ph idx="1" type="body"/>
          </p:nvPr>
        </p:nvSpPr>
        <p:spPr>
          <a:xfrm>
            <a:off x="311700" y="1152475"/>
            <a:ext cx="8520599" cy="3416400"/>
          </a:xfrm>
          <a:prstGeom prst="rect">
            <a:avLst/>
          </a:prstGeom>
        </p:spPr>
        <p:txBody>
          <a:bodyPr anchorCtr="0" anchor="t" bIns="91425" lIns="91425" rIns="91425" tIns="91425">
            <a:noAutofit/>
          </a:bodyPr>
          <a:lstStyle/>
          <a:p>
            <a:pPr rtl="0">
              <a:spcBef>
                <a:spcPts val="0"/>
              </a:spcBef>
              <a:buNone/>
            </a:pPr>
            <a:r>
              <a:rPr lang="en">
                <a:solidFill>
                  <a:schemeClr val="dk1"/>
                </a:solidFill>
              </a:rPr>
              <a:t>setBrightness() sets the max brightness of the LEDs. </a:t>
            </a:r>
          </a:p>
          <a:p>
            <a:pPr rtl="0">
              <a:spcBef>
                <a:spcPts val="0"/>
              </a:spcBef>
              <a:buNone/>
            </a:pPr>
            <a:r>
              <a:rPr lang="en">
                <a:solidFill>
                  <a:schemeClr val="dk1"/>
                </a:solidFill>
              </a:rPr>
              <a:t>setBrightness() was intended to be called once, in setup(), to limit the current/brightness (battery life) of the LEDs throughout the life of the sketch. The operation of this function is “lossy” you will lose the color range. </a:t>
            </a:r>
          </a:p>
          <a:p>
            <a:pPr indent="0" marL="457200" rtl="0">
              <a:lnSpc>
                <a:spcPct val="100000"/>
              </a:lnSpc>
              <a:spcBef>
                <a:spcPts val="0"/>
              </a:spcBef>
              <a:spcAft>
                <a:spcPts val="0"/>
              </a:spcAft>
              <a:buNone/>
            </a:pPr>
            <a:r>
              <a:rPr lang="en">
                <a:solidFill>
                  <a:srgbClr val="FF0000"/>
                </a:solidFill>
              </a:rPr>
              <a:t>brightness</a:t>
            </a:r>
            <a:r>
              <a:rPr lang="en">
                <a:solidFill>
                  <a:schemeClr val="dk1"/>
                </a:solidFill>
              </a:rPr>
              <a:t>: The level of brightness 0-255. Lower number is darker </a:t>
            </a:r>
          </a:p>
          <a:p>
            <a:pPr indent="0" marL="457200" rtl="0">
              <a:lnSpc>
                <a:spcPct val="100000"/>
              </a:lnSpc>
              <a:spcBef>
                <a:spcPts val="0"/>
              </a:spcBef>
              <a:spcAft>
                <a:spcPts val="0"/>
              </a:spcAft>
              <a:buNone/>
            </a:pPr>
            <a:r>
              <a:t/>
            </a:r>
            <a:endParaRPr>
              <a:solidFill>
                <a:schemeClr val="dk1"/>
              </a:solidFill>
            </a:endParaRPr>
          </a:p>
          <a:p>
            <a:pPr indent="0" marL="914400" rtl="0">
              <a:lnSpc>
                <a:spcPct val="100000"/>
              </a:lnSpc>
              <a:spcBef>
                <a:spcPts val="0"/>
              </a:spcBef>
              <a:spcAft>
                <a:spcPts val="0"/>
              </a:spcAft>
              <a:buNone/>
            </a:pPr>
            <a:r>
              <a:rPr lang="en">
                <a:solidFill>
                  <a:srgbClr val="FF0000"/>
                </a:solidFill>
              </a:rPr>
              <a:t>strip</a:t>
            </a:r>
            <a:r>
              <a:rPr lang="en">
                <a:solidFill>
                  <a:schemeClr val="dk1"/>
                </a:solidFill>
              </a:rPr>
              <a:t>.</a:t>
            </a:r>
            <a:r>
              <a:rPr lang="en">
                <a:solidFill>
                  <a:srgbClr val="FF9900"/>
                </a:solidFill>
              </a:rPr>
              <a:t>setBrightness</a:t>
            </a:r>
            <a:r>
              <a:rPr lang="en">
                <a:solidFill>
                  <a:schemeClr val="dk1"/>
                </a:solidFill>
              </a:rPr>
              <a:t>(</a:t>
            </a:r>
            <a:r>
              <a:rPr lang="en">
                <a:solidFill>
                  <a:srgbClr val="FF0000"/>
                </a:solidFill>
              </a:rPr>
              <a:t>128</a:t>
            </a:r>
            <a:r>
              <a:rPr lang="en">
                <a:solidFill>
                  <a:schemeClr val="dk1"/>
                </a:solidFill>
              </a:rPr>
              <a:t>); </a:t>
            </a:r>
            <a:r>
              <a:rPr lang="en">
                <a:solidFill>
                  <a:srgbClr val="00FF00"/>
                </a:solidFill>
              </a:rPr>
              <a:t>// Half brightness </a:t>
            </a:r>
          </a:p>
          <a:p>
            <a:pPr>
              <a:spcBef>
                <a:spcPts val="0"/>
              </a:spcBef>
              <a:buNone/>
            </a:pPr>
            <a:r>
              <a:t/>
            </a:r>
            <a:endParaRPr>
              <a:solidFill>
                <a:schemeClr val="dk1"/>
              </a:solidFill>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311700" y="315900"/>
            <a:ext cx="8520599" cy="701699"/>
          </a:xfrm>
          <a:prstGeom prst="rect">
            <a:avLst/>
          </a:prstGeom>
        </p:spPr>
        <p:txBody>
          <a:bodyPr anchorCtr="0" anchor="t" bIns="91425" lIns="91425" rIns="91425" tIns="91425">
            <a:noAutofit/>
          </a:bodyPr>
          <a:lstStyle/>
          <a:p>
            <a:pPr lvl="0" rtl="0">
              <a:spcBef>
                <a:spcPts val="0"/>
              </a:spcBef>
              <a:buNone/>
            </a:pPr>
            <a:r>
              <a:rPr lang="en" sz="4000">
                <a:solidFill>
                  <a:srgbClr val="DA0002"/>
                </a:solidFill>
              </a:rPr>
              <a:t>What can I make with an Arduino?</a:t>
            </a:r>
          </a:p>
        </p:txBody>
      </p:sp>
      <p:sp>
        <p:nvSpPr>
          <p:cNvPr id="89" name="Shape 89"/>
          <p:cNvSpPr txBox="1"/>
          <p:nvPr>
            <p:ph idx="1" type="body"/>
          </p:nvPr>
        </p:nvSpPr>
        <p:spPr>
          <a:xfrm>
            <a:off x="311700" y="1145600"/>
            <a:ext cx="8520599" cy="3416400"/>
          </a:xfrm>
          <a:prstGeom prst="rect">
            <a:avLst/>
          </a:prstGeom>
        </p:spPr>
        <p:txBody>
          <a:bodyPr anchorCtr="0" anchor="t" bIns="91425" lIns="91425" rIns="91425" tIns="91425">
            <a:noAutofit/>
          </a:bodyPr>
          <a:lstStyle/>
          <a:p>
            <a:pPr indent="-228600" lvl="0" marL="457200" rtl="0">
              <a:lnSpc>
                <a:spcPct val="100000"/>
              </a:lnSpc>
              <a:spcBef>
                <a:spcPts val="0"/>
              </a:spcBef>
              <a:buClr>
                <a:schemeClr val="dk1"/>
              </a:buClr>
              <a:buSzPct val="100000"/>
            </a:pPr>
            <a:r>
              <a:rPr lang="en" sz="2400">
                <a:solidFill>
                  <a:schemeClr val="dk1"/>
                </a:solidFill>
              </a:rPr>
              <a:t>Air Pollution Monitor</a:t>
            </a:r>
          </a:p>
          <a:p>
            <a:pPr indent="-228600" lvl="0" marL="457200" rtl="0">
              <a:lnSpc>
                <a:spcPct val="100000"/>
              </a:lnSpc>
              <a:spcBef>
                <a:spcPts val="0"/>
              </a:spcBef>
              <a:buClr>
                <a:schemeClr val="dk1"/>
              </a:buClr>
              <a:buSzPct val="100000"/>
            </a:pPr>
            <a:r>
              <a:rPr lang="en" sz="2400">
                <a:solidFill>
                  <a:schemeClr val="dk1"/>
                </a:solidFill>
              </a:rPr>
              <a:t>Turn Signal Bike Jacket </a:t>
            </a:r>
          </a:p>
          <a:p>
            <a:pPr indent="-228600" lvl="0" marL="457200" rtl="0">
              <a:lnSpc>
                <a:spcPct val="100000"/>
              </a:lnSpc>
              <a:spcBef>
                <a:spcPts val="0"/>
              </a:spcBef>
              <a:buClr>
                <a:schemeClr val="dk1"/>
              </a:buClr>
              <a:buSzPct val="100000"/>
            </a:pPr>
            <a:r>
              <a:rPr lang="en" sz="2400">
                <a:solidFill>
                  <a:schemeClr val="dk1"/>
                </a:solidFill>
              </a:rPr>
              <a:t>Tweeting Coffee Pot</a:t>
            </a:r>
          </a:p>
          <a:p>
            <a:pPr indent="-228600" lvl="0" marL="457200" rtl="0">
              <a:lnSpc>
                <a:spcPct val="100000"/>
              </a:lnSpc>
              <a:spcBef>
                <a:spcPts val="0"/>
              </a:spcBef>
              <a:buClr>
                <a:schemeClr val="dk1"/>
              </a:buClr>
              <a:buSzPct val="100000"/>
            </a:pPr>
            <a:r>
              <a:rPr lang="en" sz="2400">
                <a:solidFill>
                  <a:schemeClr val="dk1"/>
                </a:solidFill>
              </a:rPr>
              <a:t>Robots</a:t>
            </a:r>
          </a:p>
          <a:p>
            <a:pPr indent="-228600" lvl="0" marL="457200" rtl="0">
              <a:lnSpc>
                <a:spcPct val="100000"/>
              </a:lnSpc>
              <a:spcBef>
                <a:spcPts val="0"/>
              </a:spcBef>
              <a:buClr>
                <a:schemeClr val="dk1"/>
              </a:buClr>
              <a:buSzPct val="100000"/>
            </a:pPr>
            <a:r>
              <a:rPr lang="en" sz="2400">
                <a:solidFill>
                  <a:schemeClr val="dk1"/>
                </a:solidFill>
              </a:rPr>
              <a:t>LED “Laser” crown</a:t>
            </a:r>
          </a:p>
          <a:p>
            <a:pPr indent="-228600" lvl="0" marL="457200" rtl="0">
              <a:lnSpc>
                <a:spcPct val="100000"/>
              </a:lnSpc>
              <a:spcBef>
                <a:spcPts val="0"/>
              </a:spcBef>
              <a:buClr>
                <a:schemeClr val="dk1"/>
              </a:buClr>
              <a:buSzPct val="100000"/>
            </a:pPr>
            <a:r>
              <a:rPr lang="en" sz="2400">
                <a:solidFill>
                  <a:schemeClr val="dk1"/>
                </a:solidFill>
              </a:rPr>
              <a:t>...and so much more!</a:t>
            </a:r>
          </a:p>
        </p:txBody>
      </p:sp>
      <p:pic>
        <p:nvPicPr>
          <p:cNvPr id="90" name="Shape 90"/>
          <p:cNvPicPr preferRelativeResize="0"/>
          <p:nvPr/>
        </p:nvPicPr>
        <p:blipFill>
          <a:blip r:embed="rId3">
            <a:alphaModFix/>
          </a:blip>
          <a:stretch>
            <a:fillRect/>
          </a:stretch>
        </p:blipFill>
        <p:spPr>
          <a:xfrm>
            <a:off x="5398349" y="1566062"/>
            <a:ext cx="3433950" cy="2575474"/>
          </a:xfrm>
          <a:prstGeom prst="rect">
            <a:avLst/>
          </a:prstGeom>
          <a:noFill/>
          <a:ln>
            <a:noFill/>
          </a:ln>
        </p:spPr>
      </p:pic>
      <p:pic>
        <p:nvPicPr>
          <p:cNvPr id="91" name="Shape 91"/>
          <p:cNvPicPr preferRelativeResize="0"/>
          <p:nvPr/>
        </p:nvPicPr>
        <p:blipFill>
          <a:blip r:embed="rId3">
            <a:alphaModFix/>
          </a:blip>
          <a:stretch>
            <a:fillRect/>
          </a:stretch>
        </p:blipFill>
        <p:spPr>
          <a:xfrm>
            <a:off x="4277125" y="1145587"/>
            <a:ext cx="4555174" cy="3416400"/>
          </a:xfrm>
          <a:prstGeom prst="rect">
            <a:avLst/>
          </a:prstGeom>
          <a:noFill/>
          <a:ln>
            <a:noFill/>
          </a:ln>
        </p:spPr>
      </p:pic>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1" name="Shape 441"/>
        <p:cNvGrpSpPr/>
        <p:nvPr/>
      </p:nvGrpSpPr>
      <p:grpSpPr>
        <a:xfrm>
          <a:off x="0" y="0"/>
          <a:ext cx="0" cy="0"/>
          <a:chOff x="0" y="0"/>
          <a:chExt cx="0" cy="0"/>
        </a:xfrm>
      </p:grpSpPr>
      <p:sp>
        <p:nvSpPr>
          <p:cNvPr id="442" name="Shape 442"/>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sz="4800">
                <a:solidFill>
                  <a:srgbClr val="FF0000"/>
                </a:solidFill>
              </a:rPr>
              <a:t>Make all the LEDs Green</a:t>
            </a:r>
          </a:p>
        </p:txBody>
      </p:sp>
      <p:sp>
        <p:nvSpPr>
          <p:cNvPr id="443" name="Shape 443"/>
          <p:cNvSpPr txBox="1"/>
          <p:nvPr>
            <p:ph idx="1" type="body"/>
          </p:nvPr>
        </p:nvSpPr>
        <p:spPr>
          <a:xfrm>
            <a:off x="311700" y="1273075"/>
            <a:ext cx="8520599" cy="3416400"/>
          </a:xfrm>
          <a:prstGeom prst="rect">
            <a:avLst/>
          </a:prstGeom>
        </p:spPr>
        <p:txBody>
          <a:bodyPr anchorCtr="0" anchor="t" bIns="91425" lIns="91425" rIns="91425" tIns="91425">
            <a:noAutofit/>
          </a:bodyPr>
          <a:lstStyle/>
          <a:p>
            <a:pPr lvl="0" rtl="0">
              <a:spcBef>
                <a:spcPts val="0"/>
              </a:spcBef>
              <a:buNone/>
            </a:pPr>
            <a:r>
              <a:rPr lang="en" sz="1200">
                <a:solidFill>
                  <a:schemeClr val="dk1"/>
                </a:solidFill>
                <a:latin typeface="Courier New"/>
                <a:ea typeface="Courier New"/>
                <a:cs typeface="Courier New"/>
                <a:sym typeface="Courier New"/>
              </a:rPr>
              <a:t>#include &lt;Adafruit_NeoPixel.h&gt;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#include &lt;avr/power.h&gt;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#define </a:t>
            </a:r>
            <a:r>
              <a:rPr lang="en" sz="1200">
                <a:solidFill>
                  <a:srgbClr val="FF0000"/>
                </a:solidFill>
                <a:latin typeface="Courier New"/>
                <a:ea typeface="Courier New"/>
                <a:cs typeface="Courier New"/>
                <a:sym typeface="Courier New"/>
              </a:rPr>
              <a:t>LEDS_PIN </a:t>
            </a:r>
            <a:r>
              <a:rPr lang="en" sz="1200">
                <a:solidFill>
                  <a:schemeClr val="dk1"/>
                </a:solidFill>
                <a:latin typeface="Courier New"/>
                <a:ea typeface="Courier New"/>
                <a:cs typeface="Courier New"/>
                <a:sym typeface="Courier New"/>
              </a:rPr>
              <a:t>       6</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#define </a:t>
            </a:r>
            <a:r>
              <a:rPr lang="en" sz="1200">
                <a:solidFill>
                  <a:srgbClr val="FF0000"/>
                </a:solidFill>
                <a:latin typeface="Courier New"/>
                <a:ea typeface="Courier New"/>
                <a:cs typeface="Courier New"/>
                <a:sym typeface="Courier New"/>
              </a:rPr>
              <a:t>NUMPIXELS </a:t>
            </a:r>
            <a:r>
              <a:rPr lang="en" sz="1200">
                <a:solidFill>
                  <a:schemeClr val="dk1"/>
                </a:solidFill>
                <a:latin typeface="Courier New"/>
                <a:ea typeface="Courier New"/>
                <a:cs typeface="Courier New"/>
                <a:sym typeface="Courier New"/>
              </a:rPr>
              <a:t>     30</a:t>
            </a:r>
            <a:br>
              <a:rPr lang="en" sz="1200">
                <a:solidFill>
                  <a:schemeClr val="dk1"/>
                </a:solidFill>
                <a:latin typeface="Courier New"/>
                <a:ea typeface="Courier New"/>
                <a:cs typeface="Courier New"/>
                <a:sym typeface="Courier New"/>
              </a:rPr>
            </a:br>
            <a:br>
              <a:rPr lang="en" sz="1200">
                <a:solidFill>
                  <a:schemeClr val="dk1"/>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Adafruit_NeoPixel </a:t>
            </a:r>
            <a:r>
              <a:rPr lang="en" sz="1200">
                <a:solidFill>
                  <a:srgbClr val="FF0000"/>
                </a:solidFill>
                <a:latin typeface="Courier New"/>
                <a:ea typeface="Courier New"/>
                <a:cs typeface="Courier New"/>
                <a:sym typeface="Courier New"/>
              </a:rPr>
              <a:t>strip </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Adafruit_NeoPixel</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NUMPIXELS</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LEDS_PIN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NEO_GRB </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NEO_KHZ800</a:t>
            </a: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br>
              <a:rPr lang="en" sz="1200">
                <a:solidFill>
                  <a:schemeClr val="dk1"/>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void </a:t>
            </a:r>
            <a:r>
              <a:rPr lang="en" sz="1200">
                <a:solidFill>
                  <a:srgbClr val="FF9900"/>
                </a:solidFill>
                <a:latin typeface="Courier New"/>
                <a:ea typeface="Courier New"/>
                <a:cs typeface="Courier New"/>
                <a:sym typeface="Courier New"/>
              </a:rPr>
              <a:t>setup</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begin</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This initializes the NeoPixel library.</a:t>
            </a:r>
            <a:br>
              <a:rPr lang="en" sz="1200">
                <a:solidFill>
                  <a:srgbClr val="00FF00"/>
                </a:solidFill>
                <a:latin typeface="Courier New"/>
                <a:ea typeface="Courier New"/>
                <a:cs typeface="Courier New"/>
                <a:sym typeface="Courier New"/>
              </a:rPr>
            </a:br>
            <a:r>
              <a:rPr lang="en" sz="1200">
                <a:solidFill>
                  <a:srgbClr val="00FF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setBrightness</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128</a:t>
            </a:r>
            <a:r>
              <a:rPr lang="en" sz="1200">
                <a:solidFill>
                  <a:schemeClr val="dk1"/>
                </a:solidFill>
                <a:latin typeface="Courier New"/>
                <a:ea typeface="Courier New"/>
                <a:cs typeface="Courier New"/>
                <a:sym typeface="Courier New"/>
              </a:rPr>
              <a:t>);</a:t>
            </a:r>
            <a:r>
              <a:rPr lang="en" sz="1200">
                <a:solidFill>
                  <a:srgbClr val="00FF00"/>
                </a:solidFill>
                <a:latin typeface="Courier New"/>
                <a:ea typeface="Courier New"/>
                <a:cs typeface="Courier New"/>
                <a:sym typeface="Courier New"/>
              </a:rPr>
              <a:t> // Half brightness</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void </a:t>
            </a:r>
            <a:r>
              <a:rPr lang="en" sz="1200">
                <a:solidFill>
                  <a:srgbClr val="FF9900"/>
                </a:solidFill>
                <a:latin typeface="Courier New"/>
                <a:ea typeface="Courier New"/>
                <a:cs typeface="Courier New"/>
                <a:sym typeface="Courier New"/>
              </a:rPr>
              <a:t>loop</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for</a:t>
            </a:r>
            <a:r>
              <a:rPr lang="en" sz="1200">
                <a:solidFill>
                  <a:schemeClr val="dk1"/>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int </a:t>
            </a:r>
            <a:r>
              <a:rPr lang="en" sz="1200">
                <a:solidFill>
                  <a:srgbClr val="FF0000"/>
                </a:solidFill>
                <a:latin typeface="Courier New"/>
                <a:ea typeface="Courier New"/>
                <a:cs typeface="Courier New"/>
                <a:sym typeface="Courier New"/>
              </a:rPr>
              <a:t>pixel</a:t>
            </a:r>
            <a:r>
              <a:rPr lang="en" sz="1200">
                <a:solidFill>
                  <a:schemeClr val="dk1"/>
                </a:solidFill>
                <a:latin typeface="Courier New"/>
                <a:ea typeface="Courier New"/>
                <a:cs typeface="Courier New"/>
                <a:sym typeface="Courier New"/>
              </a:rPr>
              <a:t> = 0; </a:t>
            </a:r>
            <a:r>
              <a:rPr lang="en" sz="1200">
                <a:solidFill>
                  <a:srgbClr val="FF0000"/>
                </a:solidFill>
                <a:latin typeface="Courier New"/>
                <a:ea typeface="Courier New"/>
                <a:cs typeface="Courier New"/>
                <a:sym typeface="Courier New"/>
              </a:rPr>
              <a:t>pixel</a:t>
            </a:r>
            <a:r>
              <a:rPr lang="en" sz="1200">
                <a:solidFill>
                  <a:schemeClr val="dk1"/>
                </a:solidFill>
                <a:latin typeface="Courier New"/>
                <a:ea typeface="Courier New"/>
                <a:cs typeface="Courier New"/>
                <a:sym typeface="Courier New"/>
              </a:rPr>
              <a:t> &lt;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numPixels(); </a:t>
            </a:r>
            <a:r>
              <a:rPr lang="en" sz="1200">
                <a:solidFill>
                  <a:srgbClr val="FF0000"/>
                </a:solidFill>
                <a:latin typeface="Courier New"/>
                <a:ea typeface="Courier New"/>
                <a:cs typeface="Courier New"/>
                <a:sym typeface="Courier New"/>
              </a:rPr>
              <a:t>pixel</a:t>
            </a:r>
            <a:r>
              <a:rPr lang="en" sz="1200">
                <a:solidFill>
                  <a:schemeClr val="dk1"/>
                </a:solidFill>
                <a:latin typeface="Courier New"/>
                <a:ea typeface="Courier New"/>
                <a:cs typeface="Courier New"/>
                <a:sym typeface="Courier New"/>
              </a:rPr>
              <a:t>++ )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setPixelColor</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pixel</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Color</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150</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Moderately bright green color.</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show</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This sends the updated pixel color to the hardware.</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a:p>
            <a:pPr lvl="0" rtl="0">
              <a:spcBef>
                <a:spcPts val="0"/>
              </a:spcBef>
              <a:buNone/>
            </a:pPr>
            <a:r>
              <a:t/>
            </a:r>
            <a:endParaRPr/>
          </a:p>
        </p:txBody>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7" name="Shape 447"/>
        <p:cNvGrpSpPr/>
        <p:nvPr/>
      </p:nvGrpSpPr>
      <p:grpSpPr>
        <a:xfrm>
          <a:off x="0" y="0"/>
          <a:ext cx="0" cy="0"/>
          <a:chOff x="0" y="0"/>
          <a:chExt cx="0" cy="0"/>
        </a:xfrm>
      </p:grpSpPr>
      <p:pic>
        <p:nvPicPr>
          <p:cNvPr id="448" name="Shape 448"/>
          <p:cNvPicPr preferRelativeResize="0"/>
          <p:nvPr/>
        </p:nvPicPr>
        <p:blipFill>
          <a:blip r:embed="rId3">
            <a:alphaModFix/>
          </a:blip>
          <a:stretch>
            <a:fillRect/>
          </a:stretch>
        </p:blipFill>
        <p:spPr>
          <a:xfrm>
            <a:off x="0" y="0"/>
            <a:ext cx="9143998" cy="5143498"/>
          </a:xfrm>
          <a:prstGeom prst="rect">
            <a:avLst/>
          </a:prstGeom>
          <a:noFill/>
          <a:ln>
            <a:noFill/>
          </a:ln>
        </p:spPr>
      </p:pic>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2" name="Shape 452"/>
        <p:cNvGrpSpPr/>
        <p:nvPr/>
      </p:nvGrpSpPr>
      <p:grpSpPr>
        <a:xfrm>
          <a:off x="0" y="0"/>
          <a:ext cx="0" cy="0"/>
          <a:chOff x="0" y="0"/>
          <a:chExt cx="0" cy="0"/>
        </a:xfrm>
      </p:grpSpPr>
      <p:sp>
        <p:nvSpPr>
          <p:cNvPr id="453" name="Shape 453"/>
          <p:cNvSpPr txBox="1"/>
          <p:nvPr>
            <p:ph type="title"/>
          </p:nvPr>
        </p:nvSpPr>
        <p:spPr>
          <a:xfrm>
            <a:off x="311700" y="161250"/>
            <a:ext cx="8520599" cy="572699"/>
          </a:xfrm>
          <a:prstGeom prst="rect">
            <a:avLst/>
          </a:prstGeom>
        </p:spPr>
        <p:txBody>
          <a:bodyPr anchorCtr="0" anchor="t" bIns="91425" lIns="91425" rIns="91425" tIns="91425">
            <a:noAutofit/>
          </a:bodyPr>
          <a:lstStyle/>
          <a:p>
            <a:pPr lvl="0" rtl="0">
              <a:spcBef>
                <a:spcPts val="0"/>
              </a:spcBef>
              <a:buNone/>
            </a:pPr>
            <a:r>
              <a:rPr lang="en" sz="4800">
                <a:solidFill>
                  <a:srgbClr val="FF0000"/>
                </a:solidFill>
              </a:rPr>
              <a:t>Make a pattern </a:t>
            </a:r>
          </a:p>
        </p:txBody>
      </p:sp>
      <p:sp>
        <p:nvSpPr>
          <p:cNvPr id="454" name="Shape 454"/>
          <p:cNvSpPr txBox="1"/>
          <p:nvPr>
            <p:ph idx="1" type="body"/>
          </p:nvPr>
        </p:nvSpPr>
        <p:spPr>
          <a:xfrm>
            <a:off x="311700" y="1000325"/>
            <a:ext cx="8520599" cy="3398399"/>
          </a:xfrm>
          <a:prstGeom prst="rect">
            <a:avLst/>
          </a:prstGeom>
        </p:spPr>
        <p:txBody>
          <a:bodyPr anchorCtr="0" anchor="t" bIns="91425" lIns="91425" rIns="91425" tIns="91425">
            <a:noAutofit/>
          </a:bodyPr>
          <a:lstStyle/>
          <a:p>
            <a:pPr rtl="0">
              <a:spcBef>
                <a:spcPts val="0"/>
              </a:spcBef>
              <a:buNone/>
            </a:pPr>
            <a:r>
              <a:rPr lang="en" sz="2400">
                <a:solidFill>
                  <a:schemeClr val="dk1"/>
                </a:solidFill>
              </a:rPr>
              <a:t>Repeat the the sequence of </a:t>
            </a:r>
            <a:r>
              <a:rPr lang="en" sz="2400">
                <a:solidFill>
                  <a:srgbClr val="FF0000"/>
                </a:solidFill>
              </a:rPr>
              <a:t>red</a:t>
            </a:r>
            <a:r>
              <a:rPr lang="en" sz="2400">
                <a:solidFill>
                  <a:schemeClr val="dk1"/>
                </a:solidFill>
              </a:rPr>
              <a:t>, </a:t>
            </a:r>
            <a:r>
              <a:rPr lang="en" sz="2400">
                <a:solidFill>
                  <a:srgbClr val="00FF00"/>
                </a:solidFill>
              </a:rPr>
              <a:t>green</a:t>
            </a:r>
            <a:r>
              <a:rPr lang="en" sz="2400">
                <a:solidFill>
                  <a:schemeClr val="dk1"/>
                </a:solidFill>
              </a:rPr>
              <a:t>, </a:t>
            </a:r>
            <a:r>
              <a:rPr lang="en" sz="2400">
                <a:solidFill>
                  <a:srgbClr val="4A86E8"/>
                </a:solidFill>
              </a:rPr>
              <a:t>blue </a:t>
            </a:r>
            <a:r>
              <a:rPr lang="en" sz="2400">
                <a:solidFill>
                  <a:schemeClr val="dk1"/>
                </a:solidFill>
              </a:rPr>
              <a:t>across the entire strip of LEDs </a:t>
            </a:r>
          </a:p>
          <a:p>
            <a:pPr lvl="0" rtl="0">
              <a:spcBef>
                <a:spcPts val="0"/>
              </a:spcBef>
              <a:buNone/>
            </a:pPr>
            <a:r>
              <a:rPr lang="en" sz="1200">
                <a:solidFill>
                  <a:srgbClr val="00FFFF"/>
                </a:solidFill>
                <a:latin typeface="Courier New"/>
                <a:ea typeface="Courier New"/>
                <a:cs typeface="Courier New"/>
                <a:sym typeface="Courier New"/>
              </a:rPr>
              <a:t>void </a:t>
            </a:r>
            <a:r>
              <a:rPr lang="en" sz="1200">
                <a:solidFill>
                  <a:srgbClr val="FF9900"/>
                </a:solidFill>
                <a:latin typeface="Courier New"/>
                <a:ea typeface="Courier New"/>
                <a:cs typeface="Courier New"/>
                <a:sym typeface="Courier New"/>
              </a:rPr>
              <a:t>loop</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Instead of incrementing the for loop by 1, increment by 3</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for</a:t>
            </a:r>
            <a:r>
              <a:rPr lang="en" sz="1200">
                <a:solidFill>
                  <a:schemeClr val="dk1"/>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int </a:t>
            </a:r>
            <a:r>
              <a:rPr lang="en" sz="1200">
                <a:solidFill>
                  <a:srgbClr val="FF0000"/>
                </a:solidFill>
                <a:latin typeface="Courier New"/>
                <a:ea typeface="Courier New"/>
                <a:cs typeface="Courier New"/>
                <a:sym typeface="Courier New"/>
              </a:rPr>
              <a:t>pixel</a:t>
            </a:r>
            <a:r>
              <a:rPr lang="en" sz="1200">
                <a:solidFill>
                  <a:schemeClr val="dk1"/>
                </a:solidFill>
                <a:latin typeface="Courier New"/>
                <a:ea typeface="Courier New"/>
                <a:cs typeface="Courier New"/>
                <a:sym typeface="Courier New"/>
              </a:rPr>
              <a:t> = 0; </a:t>
            </a:r>
            <a:r>
              <a:rPr lang="en" sz="1200">
                <a:solidFill>
                  <a:srgbClr val="FF0000"/>
                </a:solidFill>
                <a:latin typeface="Courier New"/>
                <a:ea typeface="Courier New"/>
                <a:cs typeface="Courier New"/>
                <a:sym typeface="Courier New"/>
              </a:rPr>
              <a:t>pixel</a:t>
            </a:r>
            <a:r>
              <a:rPr lang="en" sz="1200">
                <a:solidFill>
                  <a:schemeClr val="dk1"/>
                </a:solidFill>
                <a:latin typeface="Courier New"/>
                <a:ea typeface="Courier New"/>
                <a:cs typeface="Courier New"/>
                <a:sym typeface="Courier New"/>
              </a:rPr>
              <a:t> &lt;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numPixels(); </a:t>
            </a:r>
            <a:r>
              <a:rPr lang="en" sz="1200">
                <a:solidFill>
                  <a:srgbClr val="FF0000"/>
                </a:solidFill>
                <a:latin typeface="Courier New"/>
                <a:ea typeface="Courier New"/>
                <a:cs typeface="Courier New"/>
                <a:sym typeface="Courier New"/>
              </a:rPr>
              <a:t>pixel</a:t>
            </a:r>
            <a:r>
              <a:rPr lang="en" sz="1200">
                <a:solidFill>
                  <a:schemeClr val="dk1"/>
                </a:solidFill>
                <a:latin typeface="Courier New"/>
                <a:ea typeface="Courier New"/>
                <a:cs typeface="Courier New"/>
                <a:sym typeface="Courier New"/>
              </a:rPr>
              <a:t> +=3 ) {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setPixelColor</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pixel  </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Color</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150</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bright red color.</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setPixelColor</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pixel</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Color</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150</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bright green color.</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setPixelColor</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pixel</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2</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Color</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150</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bright blue color.</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show</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This sends the updated pixel color to the hardware.</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p:txBody>
      </p: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8" name="Shape 458"/>
        <p:cNvGrpSpPr/>
        <p:nvPr/>
      </p:nvGrpSpPr>
      <p:grpSpPr>
        <a:xfrm>
          <a:off x="0" y="0"/>
          <a:ext cx="0" cy="0"/>
          <a:chOff x="0" y="0"/>
          <a:chExt cx="0" cy="0"/>
        </a:xfrm>
      </p:grpSpPr>
      <p:pic>
        <p:nvPicPr>
          <p:cNvPr id="459" name="Shape 459"/>
          <p:cNvPicPr preferRelativeResize="0"/>
          <p:nvPr/>
        </p:nvPicPr>
        <p:blipFill>
          <a:blip r:embed="rId3">
            <a:alphaModFix/>
          </a:blip>
          <a:stretch>
            <a:fillRect/>
          </a:stretch>
        </p:blipFill>
        <p:spPr>
          <a:xfrm>
            <a:off x="0" y="0"/>
            <a:ext cx="9143998" cy="5143498"/>
          </a:xfrm>
          <a:prstGeom prst="rect">
            <a:avLst/>
          </a:prstGeom>
          <a:noFill/>
          <a:ln>
            <a:noFill/>
          </a:ln>
        </p:spPr>
      </p:pic>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3" name="Shape 463"/>
        <p:cNvGrpSpPr/>
        <p:nvPr/>
      </p:nvGrpSpPr>
      <p:grpSpPr>
        <a:xfrm>
          <a:off x="0" y="0"/>
          <a:ext cx="0" cy="0"/>
          <a:chOff x="0" y="0"/>
          <a:chExt cx="0" cy="0"/>
        </a:xfrm>
      </p:grpSpPr>
      <p:sp>
        <p:nvSpPr>
          <p:cNvPr id="464" name="Shape 464"/>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sz="4800">
                <a:solidFill>
                  <a:srgbClr val="FF0000"/>
                </a:solidFill>
              </a:rPr>
              <a:t>Try this:</a:t>
            </a:r>
          </a:p>
        </p:txBody>
      </p:sp>
      <p:sp>
        <p:nvSpPr>
          <p:cNvPr id="465" name="Shape 465"/>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Clr>
                <a:schemeClr val="dk1"/>
              </a:buClr>
              <a:buSzPct val="100000"/>
            </a:pPr>
            <a:r>
              <a:rPr lang="en" sz="2400">
                <a:solidFill>
                  <a:schemeClr val="dk1"/>
                </a:solidFill>
              </a:rPr>
              <a:t>Change the pattern to have a sequence of </a:t>
            </a:r>
            <a:r>
              <a:rPr lang="en" sz="2400">
                <a:solidFill>
                  <a:srgbClr val="FF0000"/>
                </a:solidFill>
              </a:rPr>
              <a:t>red</a:t>
            </a:r>
            <a:r>
              <a:rPr lang="en" sz="2400">
                <a:solidFill>
                  <a:schemeClr val="dk1"/>
                </a:solidFill>
              </a:rPr>
              <a:t>, </a:t>
            </a:r>
            <a:r>
              <a:rPr lang="en" sz="2400">
                <a:solidFill>
                  <a:srgbClr val="FF0000"/>
                </a:solidFill>
              </a:rPr>
              <a:t>red</a:t>
            </a:r>
            <a:r>
              <a:rPr lang="en" sz="2400">
                <a:solidFill>
                  <a:schemeClr val="dk1"/>
                </a:solidFill>
              </a:rPr>
              <a:t>, </a:t>
            </a:r>
            <a:r>
              <a:rPr lang="en" sz="2400">
                <a:solidFill>
                  <a:srgbClr val="00FF00"/>
                </a:solidFill>
              </a:rPr>
              <a:t>green</a:t>
            </a:r>
            <a:r>
              <a:rPr lang="en" sz="2400">
                <a:solidFill>
                  <a:schemeClr val="dk1"/>
                </a:solidFill>
              </a:rPr>
              <a:t>, </a:t>
            </a:r>
            <a:r>
              <a:rPr lang="en" sz="2400">
                <a:solidFill>
                  <a:srgbClr val="4A86E8"/>
                </a:solidFill>
              </a:rPr>
              <a:t>blue</a:t>
            </a:r>
            <a:r>
              <a:rPr lang="en" sz="2400">
                <a:solidFill>
                  <a:schemeClr val="dk1"/>
                </a:solidFill>
              </a:rPr>
              <a:t>, </a:t>
            </a:r>
            <a:r>
              <a:rPr lang="en" sz="2400">
                <a:solidFill>
                  <a:srgbClr val="FFFF00"/>
                </a:solidFill>
              </a:rPr>
              <a:t>yellow</a:t>
            </a:r>
            <a:r>
              <a:rPr lang="en" sz="2400">
                <a:solidFill>
                  <a:schemeClr val="dk1"/>
                </a:solidFill>
              </a:rPr>
              <a:t>, </a:t>
            </a:r>
          </a:p>
          <a:p>
            <a:pPr indent="-228600" lvl="0" marL="457200" rtl="0">
              <a:spcBef>
                <a:spcPts val="0"/>
              </a:spcBef>
              <a:buClr>
                <a:schemeClr val="dk1"/>
              </a:buClr>
              <a:buSzPct val="100000"/>
            </a:pPr>
            <a:r>
              <a:rPr lang="en" sz="2400">
                <a:solidFill>
                  <a:schemeClr val="dk1"/>
                </a:solidFill>
              </a:rPr>
              <a:t>Set the entire strip to </a:t>
            </a:r>
            <a:r>
              <a:rPr lang="en" sz="2400">
                <a:solidFill>
                  <a:srgbClr val="FFFF00"/>
                </a:solidFill>
              </a:rPr>
              <a:t>yellow</a:t>
            </a:r>
            <a:r>
              <a:rPr lang="en" sz="2400">
                <a:solidFill>
                  <a:schemeClr val="dk1"/>
                </a:solidFill>
              </a:rPr>
              <a:t>, then make every 5th LED </a:t>
            </a:r>
            <a:r>
              <a:rPr lang="en" sz="2400">
                <a:solidFill>
                  <a:srgbClr val="4A86E8"/>
                </a:solidFill>
              </a:rPr>
              <a:t>blue</a:t>
            </a:r>
          </a:p>
          <a:p>
            <a:pPr indent="-228600" lvl="0" marL="457200">
              <a:spcBef>
                <a:spcPts val="0"/>
              </a:spcBef>
              <a:buClr>
                <a:schemeClr val="dk1"/>
              </a:buClr>
              <a:buSzPct val="100000"/>
            </a:pPr>
            <a:r>
              <a:rPr lang="en" sz="2400">
                <a:solidFill>
                  <a:schemeClr val="dk1"/>
                </a:solidFill>
              </a:rPr>
              <a:t>Create your own patterns. </a:t>
            </a:r>
          </a:p>
        </p:txBody>
      </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9" name="Shape 469"/>
        <p:cNvGrpSpPr/>
        <p:nvPr/>
      </p:nvGrpSpPr>
      <p:grpSpPr>
        <a:xfrm>
          <a:off x="0" y="0"/>
          <a:ext cx="0" cy="0"/>
          <a:chOff x="0" y="0"/>
          <a:chExt cx="0" cy="0"/>
        </a:xfrm>
      </p:grpSpPr>
      <p:sp>
        <p:nvSpPr>
          <p:cNvPr id="470" name="Shape 470"/>
          <p:cNvSpPr txBox="1"/>
          <p:nvPr>
            <p:ph type="title"/>
          </p:nvPr>
        </p:nvSpPr>
        <p:spPr>
          <a:xfrm>
            <a:off x="311700" y="296025"/>
            <a:ext cx="8520599" cy="572699"/>
          </a:xfrm>
          <a:prstGeom prst="rect">
            <a:avLst/>
          </a:prstGeom>
        </p:spPr>
        <p:txBody>
          <a:bodyPr anchorCtr="0" anchor="t" bIns="91425" lIns="91425" rIns="91425" tIns="91425">
            <a:noAutofit/>
          </a:bodyPr>
          <a:lstStyle/>
          <a:p>
            <a:pPr>
              <a:spcBef>
                <a:spcPts val="0"/>
              </a:spcBef>
              <a:buNone/>
            </a:pPr>
            <a:r>
              <a:rPr lang="en" sz="4800">
                <a:solidFill>
                  <a:srgbClr val="FF0000"/>
                </a:solidFill>
              </a:rPr>
              <a:t>Putting everything together </a:t>
            </a:r>
          </a:p>
        </p:txBody>
      </p:sp>
      <p:sp>
        <p:nvSpPr>
          <p:cNvPr id="471" name="Shape 471"/>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Clr>
                <a:schemeClr val="dk1"/>
              </a:buClr>
            </a:pPr>
            <a:r>
              <a:rPr lang="en">
                <a:solidFill>
                  <a:schemeClr val="dk1"/>
                </a:solidFill>
              </a:rPr>
              <a:t>Make different patterns and put the patterns in functions. Then use the button to cycle through the different patterns. </a:t>
            </a:r>
            <a:br>
              <a:rPr lang="en">
                <a:solidFill>
                  <a:schemeClr val="dk1"/>
                </a:solidFill>
              </a:rPr>
            </a:br>
          </a:p>
          <a:p>
            <a:pPr indent="-228600" lvl="0" marL="457200" rtl="0">
              <a:spcBef>
                <a:spcPts val="0"/>
              </a:spcBef>
              <a:buClr>
                <a:schemeClr val="dk1"/>
              </a:buClr>
            </a:pPr>
            <a:r>
              <a:rPr lang="en">
                <a:solidFill>
                  <a:schemeClr val="dk1"/>
                </a:solidFill>
              </a:rPr>
              <a:t>Make the knobs change the color of the entire strip. One knob for Red, another knob for blue, another knob for green </a:t>
            </a:r>
            <a:br>
              <a:rPr lang="en">
                <a:solidFill>
                  <a:schemeClr val="dk1"/>
                </a:solidFill>
              </a:rPr>
            </a:br>
          </a:p>
          <a:p>
            <a:pPr indent="-228600" lvl="0" marL="457200" rtl="0">
              <a:spcBef>
                <a:spcPts val="0"/>
              </a:spcBef>
              <a:buClr>
                <a:schemeClr val="dk1"/>
              </a:buClr>
            </a:pPr>
            <a:r>
              <a:rPr lang="en">
                <a:solidFill>
                  <a:schemeClr val="dk1"/>
                </a:solidFill>
              </a:rPr>
              <a:t>Add more patterns </a:t>
            </a:r>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475" name="Shape 475"/>
        <p:cNvGrpSpPr/>
        <p:nvPr/>
      </p:nvGrpSpPr>
      <p:grpSpPr>
        <a:xfrm>
          <a:off x="0" y="0"/>
          <a:ext cx="0" cy="0"/>
          <a:chOff x="0" y="0"/>
          <a:chExt cx="0" cy="0"/>
        </a:xfrm>
      </p:grpSpPr>
      <p:sp>
        <p:nvSpPr>
          <p:cNvPr id="476" name="Shape 476"/>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t/>
            </a:r>
            <a:endParaRPr/>
          </a:p>
        </p:txBody>
      </p:sp>
      <p:pic>
        <p:nvPicPr>
          <p:cNvPr id="477" name="Shape 477"/>
          <p:cNvPicPr preferRelativeResize="0"/>
          <p:nvPr/>
        </p:nvPicPr>
        <p:blipFill>
          <a:blip r:embed="rId3">
            <a:alphaModFix/>
          </a:blip>
          <a:stretch>
            <a:fillRect/>
          </a:stretch>
        </p:blipFill>
        <p:spPr>
          <a:xfrm>
            <a:off x="885725" y="396400"/>
            <a:ext cx="7372546" cy="4698475"/>
          </a:xfrm>
          <a:prstGeom prst="rect">
            <a:avLst/>
          </a:prstGeom>
          <a:noFill/>
          <a:ln>
            <a:noFill/>
          </a:ln>
        </p:spPr>
      </p:pic>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1" name="Shape 481"/>
        <p:cNvGrpSpPr/>
        <p:nvPr/>
      </p:nvGrpSpPr>
      <p:grpSpPr>
        <a:xfrm>
          <a:off x="0" y="0"/>
          <a:ext cx="0" cy="0"/>
          <a:chOff x="0" y="0"/>
          <a:chExt cx="0" cy="0"/>
        </a:xfrm>
      </p:grpSpPr>
      <p:sp>
        <p:nvSpPr>
          <p:cNvPr id="482" name="Shape 482"/>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sz="3600">
                <a:solidFill>
                  <a:srgbClr val="FF0000"/>
                </a:solidFill>
              </a:rPr>
              <a:t>Using a button to cycle through patterns</a:t>
            </a:r>
          </a:p>
        </p:txBody>
      </p:sp>
      <p:sp>
        <p:nvSpPr>
          <p:cNvPr id="483" name="Shape 483"/>
          <p:cNvSpPr txBox="1"/>
          <p:nvPr>
            <p:ph idx="1" type="body"/>
          </p:nvPr>
        </p:nvSpPr>
        <p:spPr>
          <a:xfrm>
            <a:off x="311700" y="1152475"/>
            <a:ext cx="8520599" cy="3910799"/>
          </a:xfrm>
          <a:prstGeom prst="rect">
            <a:avLst/>
          </a:prstGeom>
        </p:spPr>
        <p:txBody>
          <a:bodyPr anchorCtr="0" anchor="t" bIns="91425" lIns="91425" rIns="91425" tIns="91425">
            <a:noAutofit/>
          </a:bodyPr>
          <a:lstStyle/>
          <a:p>
            <a:pPr>
              <a:spcBef>
                <a:spcPts val="0"/>
              </a:spcBef>
              <a:buNone/>
            </a:pPr>
            <a:r>
              <a:rPr lang="en" sz="1200">
                <a:solidFill>
                  <a:srgbClr val="00FFFF"/>
                </a:solidFill>
                <a:latin typeface="Courier New"/>
                <a:ea typeface="Courier New"/>
                <a:cs typeface="Courier New"/>
                <a:sym typeface="Courier New"/>
              </a:rPr>
              <a:t>#define</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LED_PIN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13</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the number of the LED pin</a:t>
            </a:r>
            <a:br>
              <a:rPr lang="en" sz="1200">
                <a:solidFill>
                  <a:srgbClr val="00FF00"/>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#define</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BUTTON_PIN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2</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the number of the pushbutton pin</a:t>
            </a:r>
            <a:br>
              <a:rPr lang="en" sz="1200">
                <a:solidFill>
                  <a:srgbClr val="00FF00"/>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int</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buttonState</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variable for reading the pushbutton status</a:t>
            </a:r>
            <a:br>
              <a:rPr lang="en" sz="1200">
                <a:solidFill>
                  <a:srgbClr val="00FF00"/>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int</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pattern</a:t>
            </a:r>
            <a:r>
              <a:rPr lang="en" sz="1200">
                <a:solidFill>
                  <a:schemeClr val="dk1"/>
                </a:solidFill>
                <a:latin typeface="Courier New"/>
                <a:ea typeface="Courier New"/>
                <a:cs typeface="Courier New"/>
                <a:sym typeface="Courier New"/>
              </a:rPr>
              <a:t> ;               </a:t>
            </a:r>
            <a:r>
              <a:rPr lang="en" sz="1200">
                <a:solidFill>
                  <a:srgbClr val="00FF00"/>
                </a:solidFill>
                <a:latin typeface="Courier New"/>
                <a:ea typeface="Courier New"/>
                <a:cs typeface="Courier New"/>
                <a:sym typeface="Courier New"/>
              </a:rPr>
              <a:t>// variable what pattern we are on.</a:t>
            </a:r>
            <a:br>
              <a:rPr lang="en" sz="1200">
                <a:solidFill>
                  <a:srgbClr val="00FF00"/>
                </a:solidFill>
                <a:latin typeface="Courier New"/>
                <a:ea typeface="Courier New"/>
                <a:cs typeface="Courier New"/>
                <a:sym typeface="Courier New"/>
              </a:rPr>
            </a:br>
            <a:r>
              <a:rPr lang="en" sz="1200">
                <a:solidFill>
                  <a:srgbClr val="00FF00"/>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void</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setup</a:t>
            </a:r>
            <a:r>
              <a:rPr lang="en" sz="1200">
                <a:solidFill>
                  <a:schemeClr val="dk1"/>
                </a:solidFill>
                <a:latin typeface="Courier New"/>
                <a:ea typeface="Courier New"/>
                <a:cs typeface="Courier New"/>
                <a:sym typeface="Courier New"/>
              </a:rPr>
              <a:t>() {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pinMode</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LED_PIN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OUTPUT</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initialize the LED pin as an output</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pinMode</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BUTTON_PIN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INPUT_PULLUP</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initialize the pushbutton pin as an input</a:t>
            </a:r>
            <a:br>
              <a:rPr lang="en" sz="1200">
                <a:solidFill>
                  <a:srgbClr val="00FF00"/>
                </a:solidFill>
                <a:latin typeface="Courier New"/>
                <a:ea typeface="Courier New"/>
                <a:cs typeface="Courier New"/>
                <a:sym typeface="Courier New"/>
              </a:rPr>
            </a:br>
            <a:r>
              <a:rPr lang="en" sz="1200">
                <a:solidFill>
                  <a:srgbClr val="00FF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pattern</a:t>
            </a:r>
            <a:r>
              <a:rPr lang="en" sz="1200">
                <a:solidFill>
                  <a:schemeClr val="dk1"/>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Set the initial pattern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p>
        </p:txBody>
      </p:sp>
      <p:sp>
        <p:nvSpPr>
          <p:cNvPr id="484" name="Shape 484"/>
          <p:cNvSpPr txBox="1"/>
          <p:nvPr>
            <p:ph idx="2" type="title"/>
          </p:nvPr>
        </p:nvSpPr>
        <p:spPr>
          <a:xfrm>
            <a:off x="7859050" y="4409900"/>
            <a:ext cx="973200" cy="572699"/>
          </a:xfrm>
          <a:prstGeom prst="rect">
            <a:avLst/>
          </a:prstGeom>
        </p:spPr>
        <p:txBody>
          <a:bodyPr anchorCtr="0" anchor="t" bIns="91425" lIns="91425" rIns="91425" tIns="91425">
            <a:noAutofit/>
          </a:bodyPr>
          <a:lstStyle/>
          <a:p>
            <a:pPr lvl="0" rtl="0" algn="r">
              <a:spcBef>
                <a:spcPts val="0"/>
              </a:spcBef>
              <a:buNone/>
            </a:pPr>
            <a:r>
              <a:rPr lang="en" sz="3600">
                <a:solidFill>
                  <a:srgbClr val="FF0000"/>
                </a:solidFill>
              </a:rPr>
              <a:t>1/3</a:t>
            </a:r>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8" name="Shape 488"/>
        <p:cNvGrpSpPr/>
        <p:nvPr/>
      </p:nvGrpSpPr>
      <p:grpSpPr>
        <a:xfrm>
          <a:off x="0" y="0"/>
          <a:ext cx="0" cy="0"/>
          <a:chOff x="0" y="0"/>
          <a:chExt cx="0" cy="0"/>
        </a:xfrm>
      </p:grpSpPr>
      <p:sp>
        <p:nvSpPr>
          <p:cNvPr id="489" name="Shape 489"/>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sz="3600">
                <a:solidFill>
                  <a:srgbClr val="FF0000"/>
                </a:solidFill>
              </a:rPr>
              <a:t>Using a button to cycle through patterns</a:t>
            </a:r>
          </a:p>
        </p:txBody>
      </p:sp>
      <p:sp>
        <p:nvSpPr>
          <p:cNvPr id="490" name="Shape 490"/>
          <p:cNvSpPr txBox="1"/>
          <p:nvPr>
            <p:ph idx="1" type="body"/>
          </p:nvPr>
        </p:nvSpPr>
        <p:spPr>
          <a:xfrm>
            <a:off x="311700" y="1152475"/>
            <a:ext cx="8520599" cy="3910799"/>
          </a:xfrm>
          <a:prstGeom prst="rect">
            <a:avLst/>
          </a:prstGeom>
        </p:spPr>
        <p:txBody>
          <a:bodyPr anchorCtr="0" anchor="t" bIns="91425" lIns="91425" rIns="91425" tIns="91425">
            <a:noAutofit/>
          </a:bodyPr>
          <a:lstStyle/>
          <a:p>
            <a:pPr lvl="0" rtl="0">
              <a:spcBef>
                <a:spcPts val="0"/>
              </a:spcBef>
              <a:buNone/>
            </a:pPr>
            <a:r>
              <a:rPr lang="en" sz="1200">
                <a:solidFill>
                  <a:srgbClr val="00FFFF"/>
                </a:solidFill>
                <a:latin typeface="Courier New"/>
                <a:ea typeface="Courier New"/>
                <a:cs typeface="Courier New"/>
                <a:sym typeface="Courier New"/>
              </a:rPr>
              <a:t>void</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loop</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buttonState</a:t>
            </a:r>
            <a:r>
              <a:rPr lang="en" sz="1200">
                <a:solidFill>
                  <a:schemeClr val="dk1"/>
                </a:solidFill>
                <a:latin typeface="Courier New"/>
                <a:ea typeface="Courier New"/>
                <a:cs typeface="Courier New"/>
                <a:sym typeface="Courier New"/>
              </a:rPr>
              <a:t> = </a:t>
            </a:r>
            <a:r>
              <a:rPr lang="en" sz="1200">
                <a:solidFill>
                  <a:srgbClr val="FF9900"/>
                </a:solidFill>
                <a:latin typeface="Courier New"/>
                <a:ea typeface="Courier New"/>
                <a:cs typeface="Courier New"/>
                <a:sym typeface="Courier New"/>
              </a:rPr>
              <a:t>digitalRead</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BUTTON_PIN</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read the state of the pushbutton value</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if (</a:t>
            </a:r>
            <a:r>
              <a:rPr lang="en" sz="1200">
                <a:solidFill>
                  <a:srgbClr val="FF0000"/>
                </a:solidFill>
                <a:latin typeface="Courier New"/>
                <a:ea typeface="Courier New"/>
                <a:cs typeface="Courier New"/>
                <a:sym typeface="Courier New"/>
              </a:rPr>
              <a:t>buttonState</a:t>
            </a:r>
            <a:r>
              <a:rPr lang="en" sz="1200">
                <a:solidFill>
                  <a:schemeClr val="dk1"/>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HIGH</a:t>
            </a:r>
            <a:r>
              <a:rPr lang="en" sz="1200">
                <a:solidFill>
                  <a:schemeClr val="dk1"/>
                </a:solidFill>
                <a:latin typeface="Courier New"/>
                <a:ea typeface="Courier New"/>
                <a:cs typeface="Courier New"/>
                <a:sym typeface="Courier New"/>
              </a:rPr>
              <a:t>) {             </a:t>
            </a:r>
            <a:r>
              <a:rPr lang="en" sz="1200">
                <a:solidFill>
                  <a:srgbClr val="00FF00"/>
                </a:solidFill>
                <a:latin typeface="Courier New"/>
                <a:ea typeface="Courier New"/>
                <a:cs typeface="Courier New"/>
                <a:sym typeface="Courier New"/>
              </a:rPr>
              <a:t>// If the button has been pressed, </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pattern</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Change the pattern.</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if( </a:t>
            </a:r>
            <a:r>
              <a:rPr lang="en" sz="1200">
                <a:solidFill>
                  <a:srgbClr val="FF0000"/>
                </a:solidFill>
                <a:latin typeface="Courier New"/>
                <a:ea typeface="Courier New"/>
                <a:cs typeface="Courier New"/>
                <a:sym typeface="Courier New"/>
              </a:rPr>
              <a:t>pattern</a:t>
            </a:r>
            <a:r>
              <a:rPr lang="en" sz="1200">
                <a:solidFill>
                  <a:schemeClr val="dk1"/>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1</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BlinkLEDFast</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 else if( </a:t>
            </a:r>
            <a:r>
              <a:rPr lang="en" sz="1200">
                <a:solidFill>
                  <a:srgbClr val="FF0000"/>
                </a:solidFill>
                <a:latin typeface="Courier New"/>
                <a:ea typeface="Courier New"/>
                <a:cs typeface="Courier New"/>
                <a:sym typeface="Courier New"/>
              </a:rPr>
              <a:t>pattern</a:t>
            </a:r>
            <a:r>
              <a:rPr lang="en" sz="1200">
                <a:solidFill>
                  <a:schemeClr val="dk1"/>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2</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BlinkLEDSlow</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 else {                               </a:t>
            </a:r>
            <a:r>
              <a:rPr lang="en" sz="1200">
                <a:solidFill>
                  <a:srgbClr val="00FF00"/>
                </a:solidFill>
                <a:latin typeface="Courier New"/>
                <a:ea typeface="Courier New"/>
                <a:cs typeface="Courier New"/>
                <a:sym typeface="Courier New"/>
              </a:rPr>
              <a:t>// If pattern is zero or higher than 3, set</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pattern</a:t>
            </a:r>
            <a:r>
              <a:rPr lang="en" sz="1200">
                <a:solidFill>
                  <a:schemeClr val="dk1"/>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                        </a:t>
            </a:r>
            <a:r>
              <a:rPr lang="en" sz="1200">
                <a:solidFill>
                  <a:srgbClr val="00FF00"/>
                </a:solidFill>
                <a:latin typeface="Courier New"/>
                <a:ea typeface="Courier New"/>
                <a:cs typeface="Courier New"/>
                <a:sym typeface="Courier New"/>
              </a:rPr>
              <a:t>// the pattern back to zero. This ensures that</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BlinkLEDPattern</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the pattern variable is always 0,1,2</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p:txBody>
      </p:sp>
      <p:sp>
        <p:nvSpPr>
          <p:cNvPr id="491" name="Shape 491"/>
          <p:cNvSpPr txBox="1"/>
          <p:nvPr>
            <p:ph idx="2" type="title"/>
          </p:nvPr>
        </p:nvSpPr>
        <p:spPr>
          <a:xfrm>
            <a:off x="7859050" y="4409900"/>
            <a:ext cx="973200" cy="572699"/>
          </a:xfrm>
          <a:prstGeom prst="rect">
            <a:avLst/>
          </a:prstGeom>
        </p:spPr>
        <p:txBody>
          <a:bodyPr anchorCtr="0" anchor="t" bIns="91425" lIns="91425" rIns="91425" tIns="91425">
            <a:noAutofit/>
          </a:bodyPr>
          <a:lstStyle/>
          <a:p>
            <a:pPr lvl="0" rtl="0" algn="r">
              <a:spcBef>
                <a:spcPts val="0"/>
              </a:spcBef>
              <a:buNone/>
            </a:pPr>
            <a:r>
              <a:rPr lang="en" sz="3600">
                <a:solidFill>
                  <a:srgbClr val="FF0000"/>
                </a:solidFill>
              </a:rPr>
              <a:t>2/3</a:t>
            </a:r>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5" name="Shape 495"/>
        <p:cNvGrpSpPr/>
        <p:nvPr/>
      </p:nvGrpSpPr>
      <p:grpSpPr>
        <a:xfrm>
          <a:off x="0" y="0"/>
          <a:ext cx="0" cy="0"/>
          <a:chOff x="0" y="0"/>
          <a:chExt cx="0" cy="0"/>
        </a:xfrm>
      </p:grpSpPr>
      <p:sp>
        <p:nvSpPr>
          <p:cNvPr id="496" name="Shape 496"/>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sz="3600">
                <a:solidFill>
                  <a:srgbClr val="FF0000"/>
                </a:solidFill>
              </a:rPr>
              <a:t>Using a button to cycle through patterns</a:t>
            </a:r>
          </a:p>
        </p:txBody>
      </p:sp>
      <p:sp>
        <p:nvSpPr>
          <p:cNvPr id="497" name="Shape 497"/>
          <p:cNvSpPr txBox="1"/>
          <p:nvPr>
            <p:ph idx="1" type="body"/>
          </p:nvPr>
        </p:nvSpPr>
        <p:spPr>
          <a:xfrm>
            <a:off x="311700" y="1152475"/>
            <a:ext cx="4115999" cy="3910799"/>
          </a:xfrm>
          <a:prstGeom prst="rect">
            <a:avLst/>
          </a:prstGeom>
        </p:spPr>
        <p:txBody>
          <a:bodyPr anchorCtr="0" anchor="t" bIns="91425" lIns="91425" rIns="91425" tIns="91425">
            <a:noAutofit/>
          </a:bodyPr>
          <a:lstStyle/>
          <a:p>
            <a:pPr lvl="0" rtl="0">
              <a:spcBef>
                <a:spcPts val="0"/>
              </a:spcBef>
              <a:buNone/>
            </a:pPr>
            <a:r>
              <a:rPr lang="en" sz="1200">
                <a:solidFill>
                  <a:srgbClr val="00FF00"/>
                </a:solidFill>
                <a:latin typeface="Courier New"/>
                <a:ea typeface="Courier New"/>
                <a:cs typeface="Courier New"/>
                <a:sym typeface="Courier New"/>
              </a:rPr>
              <a:t>// Blink the LED really fast (100ms) </a:t>
            </a:r>
            <a:br>
              <a:rPr lang="en" sz="1200">
                <a:solidFill>
                  <a:schemeClr val="dk1"/>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void</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BlinkLEDFast</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digitalWrite</a:t>
            </a:r>
            <a:r>
              <a:rPr lang="en" sz="1200">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LED_PIN</a:t>
            </a:r>
            <a:r>
              <a:rPr lang="en" sz="1200">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HIGH</a:t>
            </a:r>
            <a:r>
              <a:rPr lang="en" sz="1200">
                <a:latin typeface="Courier New"/>
                <a:ea typeface="Courier New"/>
                <a:cs typeface="Courier New"/>
                <a:sym typeface="Courier New"/>
              </a:rPr>
              <a:t>);</a:t>
            </a:r>
            <a:br>
              <a:rPr lang="en" sz="1200">
                <a:latin typeface="Courier New"/>
                <a:ea typeface="Courier New"/>
                <a:cs typeface="Courier New"/>
                <a:sym typeface="Courier New"/>
              </a:rPr>
            </a:br>
            <a:r>
              <a:rPr lang="en" sz="1200">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delay</a:t>
            </a:r>
            <a:r>
              <a:rPr lang="en" sz="1200">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100</a:t>
            </a:r>
            <a:r>
              <a:rPr lang="en" sz="1200">
                <a:latin typeface="Courier New"/>
                <a:ea typeface="Courier New"/>
                <a:cs typeface="Courier New"/>
                <a:sym typeface="Courier New"/>
              </a:rPr>
              <a:t>);                </a:t>
            </a:r>
            <a:br>
              <a:rPr lang="en" sz="1200">
                <a:latin typeface="Courier New"/>
                <a:ea typeface="Courier New"/>
                <a:cs typeface="Courier New"/>
                <a:sym typeface="Courier New"/>
              </a:rPr>
            </a:br>
            <a:r>
              <a:rPr lang="en" sz="1200">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digitalWrite</a:t>
            </a:r>
            <a:r>
              <a:rPr lang="en" sz="1200">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LED_PIN</a:t>
            </a:r>
            <a:r>
              <a:rPr lang="en" sz="1200">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LOW</a:t>
            </a:r>
            <a:r>
              <a:rPr lang="en" sz="1200">
                <a:latin typeface="Courier New"/>
                <a:ea typeface="Courier New"/>
                <a:cs typeface="Courier New"/>
                <a:sym typeface="Courier New"/>
              </a:rPr>
              <a:t>);</a:t>
            </a:r>
            <a:br>
              <a:rPr lang="en" sz="1200">
                <a:latin typeface="Courier New"/>
                <a:ea typeface="Courier New"/>
                <a:cs typeface="Courier New"/>
                <a:sym typeface="Courier New"/>
              </a:rPr>
            </a:br>
            <a:r>
              <a:rPr lang="en" sz="1200">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delay</a:t>
            </a:r>
            <a:r>
              <a:rPr lang="en" sz="1200">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100</a:t>
            </a:r>
            <a:r>
              <a:rPr lang="en" sz="1200">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br>
              <a:rPr lang="en" sz="1200">
                <a:solidFill>
                  <a:schemeClr val="dk1"/>
                </a:solidFill>
                <a:latin typeface="Courier New"/>
                <a:ea typeface="Courier New"/>
                <a:cs typeface="Courier New"/>
                <a:sym typeface="Courier New"/>
              </a:rPr>
            </a:br>
            <a:r>
              <a:rPr lang="en" sz="1200">
                <a:solidFill>
                  <a:srgbClr val="00FF00"/>
                </a:solidFill>
                <a:latin typeface="Courier New"/>
                <a:ea typeface="Courier New"/>
                <a:cs typeface="Courier New"/>
                <a:sym typeface="Courier New"/>
              </a:rPr>
              <a:t>// Blink the LED slow (1 second ) </a:t>
            </a:r>
            <a:br>
              <a:rPr lang="en" sz="1200">
                <a:solidFill>
                  <a:schemeClr val="dk1"/>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void</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BlinkLEDSlow</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digitalWrite</a:t>
            </a:r>
            <a:r>
              <a:rPr lang="en" sz="1200">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LED_PIN</a:t>
            </a:r>
            <a:r>
              <a:rPr lang="en" sz="1200">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HIGH</a:t>
            </a:r>
            <a:r>
              <a:rPr lang="en" sz="1200">
                <a:latin typeface="Courier New"/>
                <a:ea typeface="Courier New"/>
                <a:cs typeface="Courier New"/>
                <a:sym typeface="Courier New"/>
              </a:rPr>
              <a:t>);</a:t>
            </a:r>
            <a:br>
              <a:rPr lang="en" sz="1200">
                <a:latin typeface="Courier New"/>
                <a:ea typeface="Courier New"/>
                <a:cs typeface="Courier New"/>
                <a:sym typeface="Courier New"/>
              </a:rPr>
            </a:br>
            <a:r>
              <a:rPr lang="en" sz="1200">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delay</a:t>
            </a:r>
            <a:r>
              <a:rPr lang="en" sz="1200">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1000</a:t>
            </a:r>
            <a:r>
              <a:rPr lang="en" sz="1200">
                <a:latin typeface="Courier New"/>
                <a:ea typeface="Courier New"/>
                <a:cs typeface="Courier New"/>
                <a:sym typeface="Courier New"/>
              </a:rPr>
              <a:t>);                </a:t>
            </a:r>
            <a:br>
              <a:rPr lang="en" sz="1200">
                <a:latin typeface="Courier New"/>
                <a:ea typeface="Courier New"/>
                <a:cs typeface="Courier New"/>
                <a:sym typeface="Courier New"/>
              </a:rPr>
            </a:br>
            <a:r>
              <a:rPr lang="en" sz="1200">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digitalWrite</a:t>
            </a:r>
            <a:r>
              <a:rPr lang="en" sz="1200">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LED_PIN</a:t>
            </a:r>
            <a:r>
              <a:rPr lang="en" sz="1200">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LOW</a:t>
            </a:r>
            <a:r>
              <a:rPr lang="en" sz="1200">
                <a:latin typeface="Courier New"/>
                <a:ea typeface="Courier New"/>
                <a:cs typeface="Courier New"/>
                <a:sym typeface="Courier New"/>
              </a:rPr>
              <a:t>);</a:t>
            </a:r>
            <a:br>
              <a:rPr lang="en" sz="1200">
                <a:latin typeface="Courier New"/>
                <a:ea typeface="Courier New"/>
                <a:cs typeface="Courier New"/>
                <a:sym typeface="Courier New"/>
              </a:rPr>
            </a:br>
            <a:r>
              <a:rPr lang="en" sz="1200">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delay</a:t>
            </a:r>
            <a:r>
              <a:rPr lang="en" sz="1200">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1000</a:t>
            </a:r>
            <a:r>
              <a:rPr lang="en" sz="1200">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p:txBody>
      </p:sp>
      <p:sp>
        <p:nvSpPr>
          <p:cNvPr id="498" name="Shape 498"/>
          <p:cNvSpPr txBox="1"/>
          <p:nvPr>
            <p:ph idx="2" type="title"/>
          </p:nvPr>
        </p:nvSpPr>
        <p:spPr>
          <a:xfrm>
            <a:off x="7859050" y="4409900"/>
            <a:ext cx="973200" cy="572699"/>
          </a:xfrm>
          <a:prstGeom prst="rect">
            <a:avLst/>
          </a:prstGeom>
        </p:spPr>
        <p:txBody>
          <a:bodyPr anchorCtr="0" anchor="t" bIns="91425" lIns="91425" rIns="91425" tIns="91425">
            <a:noAutofit/>
          </a:bodyPr>
          <a:lstStyle/>
          <a:p>
            <a:pPr lvl="0" rtl="0" algn="r">
              <a:spcBef>
                <a:spcPts val="0"/>
              </a:spcBef>
              <a:buNone/>
            </a:pPr>
            <a:r>
              <a:rPr lang="en" sz="3600">
                <a:solidFill>
                  <a:srgbClr val="FF0000"/>
                </a:solidFill>
              </a:rPr>
              <a:t>3/3</a:t>
            </a:r>
          </a:p>
        </p:txBody>
      </p:sp>
      <p:sp>
        <p:nvSpPr>
          <p:cNvPr id="499" name="Shape 499"/>
          <p:cNvSpPr txBox="1"/>
          <p:nvPr>
            <p:ph idx="3" type="body"/>
          </p:nvPr>
        </p:nvSpPr>
        <p:spPr>
          <a:xfrm>
            <a:off x="4969600" y="1152475"/>
            <a:ext cx="4051800" cy="3910799"/>
          </a:xfrm>
          <a:prstGeom prst="rect">
            <a:avLst/>
          </a:prstGeom>
        </p:spPr>
        <p:txBody>
          <a:bodyPr anchorCtr="0" anchor="t" bIns="91425" lIns="91425" rIns="91425" tIns="91425">
            <a:noAutofit/>
          </a:bodyPr>
          <a:lstStyle/>
          <a:p>
            <a:pPr lvl="0" rtl="0">
              <a:spcBef>
                <a:spcPts val="0"/>
              </a:spcBef>
              <a:buNone/>
            </a:pPr>
            <a:r>
              <a:rPr lang="en" sz="1200">
                <a:solidFill>
                  <a:srgbClr val="00FF00"/>
                </a:solidFill>
                <a:latin typeface="Courier New"/>
                <a:ea typeface="Courier New"/>
                <a:cs typeface="Courier New"/>
                <a:sym typeface="Courier New"/>
              </a:rPr>
              <a:t>// Blink the LED with a pattern</a:t>
            </a:r>
            <a:br>
              <a:rPr lang="en" sz="1200">
                <a:solidFill>
                  <a:schemeClr val="dk1"/>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void</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BlinkLEDPattern</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digitalWrite</a:t>
            </a:r>
            <a:r>
              <a:rPr lang="en" sz="1200">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LED_PIN</a:t>
            </a:r>
            <a:r>
              <a:rPr lang="en" sz="1200">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HIGH</a:t>
            </a:r>
            <a:r>
              <a:rPr lang="en" sz="1200">
                <a:latin typeface="Courier New"/>
                <a:ea typeface="Courier New"/>
                <a:cs typeface="Courier New"/>
                <a:sym typeface="Courier New"/>
              </a:rPr>
              <a:t>);</a:t>
            </a:r>
            <a:br>
              <a:rPr lang="en" sz="1200">
                <a:latin typeface="Courier New"/>
                <a:ea typeface="Courier New"/>
                <a:cs typeface="Courier New"/>
                <a:sym typeface="Courier New"/>
              </a:rPr>
            </a:br>
            <a:r>
              <a:rPr lang="en" sz="1200">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delay</a:t>
            </a:r>
            <a:r>
              <a:rPr lang="en" sz="1200">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1000</a:t>
            </a:r>
            <a:r>
              <a:rPr lang="en" sz="1200">
                <a:latin typeface="Courier New"/>
                <a:ea typeface="Courier New"/>
                <a:cs typeface="Courier New"/>
                <a:sym typeface="Courier New"/>
              </a:rPr>
              <a:t>);                </a:t>
            </a:r>
            <a:br>
              <a:rPr lang="en" sz="1200">
                <a:latin typeface="Courier New"/>
                <a:ea typeface="Courier New"/>
                <a:cs typeface="Courier New"/>
                <a:sym typeface="Courier New"/>
              </a:rPr>
            </a:br>
            <a:r>
              <a:rPr lang="en" sz="1200">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digitalWrite</a:t>
            </a:r>
            <a:r>
              <a:rPr lang="en" sz="1200">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LED_PIN</a:t>
            </a:r>
            <a:r>
              <a:rPr lang="en" sz="1200">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LOW</a:t>
            </a:r>
            <a:r>
              <a:rPr lang="en" sz="1200">
                <a:latin typeface="Courier New"/>
                <a:ea typeface="Courier New"/>
                <a:cs typeface="Courier New"/>
                <a:sym typeface="Courier New"/>
              </a:rPr>
              <a:t>);</a:t>
            </a:r>
            <a:br>
              <a:rPr lang="en" sz="1200">
                <a:latin typeface="Courier New"/>
                <a:ea typeface="Courier New"/>
                <a:cs typeface="Courier New"/>
                <a:sym typeface="Courier New"/>
              </a:rPr>
            </a:br>
            <a:r>
              <a:rPr lang="en" sz="1200">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delay</a:t>
            </a:r>
            <a:r>
              <a:rPr lang="en" sz="1200">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100</a:t>
            </a:r>
            <a:r>
              <a:rPr lang="en" sz="1200">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br>
              <a:rPr lang="en" sz="1200">
                <a:solidFill>
                  <a:schemeClr val="dk1"/>
                </a:solidFill>
                <a:latin typeface="Courier New"/>
                <a:ea typeface="Courier New"/>
                <a:cs typeface="Courier New"/>
                <a:sym typeface="Courier New"/>
              </a:rPr>
            </a:br>
          </a:p>
        </p:txBody>
      </p:sp>
      <p:cxnSp>
        <p:nvCxnSpPr>
          <p:cNvPr id="500" name="Shape 500"/>
          <p:cNvCxnSpPr/>
          <p:nvPr/>
        </p:nvCxnSpPr>
        <p:spPr>
          <a:xfrm>
            <a:off x="4739225" y="1456725"/>
            <a:ext cx="0" cy="2970599"/>
          </a:xfrm>
          <a:prstGeom prst="straightConnector1">
            <a:avLst/>
          </a:prstGeom>
          <a:noFill/>
          <a:ln cap="flat" cmpd="sng" w="9525">
            <a:solidFill>
              <a:schemeClr val="dk1"/>
            </a:solidFill>
            <a:prstDash val="solid"/>
            <a:round/>
            <a:headEnd len="lg" w="lg" type="none"/>
            <a:tailEnd len="lg" w="lg" type="none"/>
          </a:ln>
        </p:spPr>
      </p:cxn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95" name="Shape 95"/>
        <p:cNvGrpSpPr/>
        <p:nvPr/>
      </p:nvGrpSpPr>
      <p:grpSpPr>
        <a:xfrm>
          <a:off x="0" y="0"/>
          <a:ext cx="0" cy="0"/>
          <a:chOff x="0" y="0"/>
          <a:chExt cx="0" cy="0"/>
        </a:xfrm>
      </p:grpSpPr>
      <p:sp>
        <p:nvSpPr>
          <p:cNvPr id="96" name="Shape 96"/>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97" name="Shape 97"/>
          <p:cNvPicPr preferRelativeResize="0"/>
          <p:nvPr/>
        </p:nvPicPr>
        <p:blipFill>
          <a:blip r:embed="rId3">
            <a:alphaModFix/>
          </a:blip>
          <a:stretch>
            <a:fillRect/>
          </a:stretch>
        </p:blipFill>
        <p:spPr>
          <a:xfrm>
            <a:off x="311700" y="1247049"/>
            <a:ext cx="5852775" cy="3757250"/>
          </a:xfrm>
          <a:prstGeom prst="rect">
            <a:avLst/>
          </a:prstGeom>
          <a:noFill/>
          <a:ln>
            <a:noFill/>
          </a:ln>
        </p:spPr>
      </p:pic>
      <p:sp>
        <p:nvSpPr>
          <p:cNvPr id="98" name="Shape 98"/>
          <p:cNvSpPr txBox="1"/>
          <p:nvPr/>
        </p:nvSpPr>
        <p:spPr>
          <a:xfrm>
            <a:off x="6641700" y="1293875"/>
            <a:ext cx="2190599" cy="3663599"/>
          </a:xfrm>
          <a:prstGeom prst="rect">
            <a:avLst/>
          </a:prstGeom>
          <a:noFill/>
          <a:ln>
            <a:noFill/>
          </a:ln>
        </p:spPr>
        <p:txBody>
          <a:bodyPr anchorCtr="0" anchor="t" bIns="91425" lIns="91425" rIns="91425" tIns="91425">
            <a:noAutofit/>
          </a:bodyPr>
          <a:lstStyle/>
          <a:p>
            <a:pPr lvl="0" rtl="0">
              <a:spcBef>
                <a:spcPts val="0"/>
              </a:spcBef>
              <a:buNone/>
            </a:pPr>
            <a:r>
              <a:rPr lang="en" sz="3600"/>
              <a:t>Your arduino might be blue and slightly different.</a:t>
            </a:r>
          </a:p>
        </p:txBody>
      </p:sp>
      <p:sp>
        <p:nvSpPr>
          <p:cNvPr id="99" name="Shape 99"/>
          <p:cNvSpPr txBox="1"/>
          <p:nvPr>
            <p:ph type="title"/>
          </p:nvPr>
        </p:nvSpPr>
        <p:spPr>
          <a:xfrm>
            <a:off x="311700" y="445025"/>
            <a:ext cx="8520599" cy="707399"/>
          </a:xfrm>
          <a:prstGeom prst="rect">
            <a:avLst/>
          </a:prstGeom>
        </p:spPr>
        <p:txBody>
          <a:bodyPr anchorCtr="0" anchor="t" bIns="91425" lIns="91425" rIns="91425" tIns="91425">
            <a:noAutofit/>
          </a:bodyPr>
          <a:lstStyle/>
          <a:p>
            <a:pPr lvl="0" rtl="0">
              <a:spcBef>
                <a:spcPts val="0"/>
              </a:spcBef>
              <a:buNone/>
            </a:pPr>
            <a:r>
              <a:rPr lang="en" sz="4800">
                <a:solidFill>
                  <a:srgbClr val="DA0002"/>
                </a:solidFill>
              </a:rPr>
              <a:t>Anatomy of an Arduino</a:t>
            </a:r>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4" name="Shape 504"/>
        <p:cNvGrpSpPr/>
        <p:nvPr/>
      </p:nvGrpSpPr>
      <p:grpSpPr>
        <a:xfrm>
          <a:off x="0" y="0"/>
          <a:ext cx="0" cy="0"/>
          <a:chOff x="0" y="0"/>
          <a:chExt cx="0" cy="0"/>
        </a:xfrm>
      </p:grpSpPr>
      <p:sp>
        <p:nvSpPr>
          <p:cNvPr id="505" name="Shape 505"/>
          <p:cNvSpPr txBox="1"/>
          <p:nvPr>
            <p:ph type="title"/>
          </p:nvPr>
        </p:nvSpPr>
        <p:spPr>
          <a:xfrm>
            <a:off x="311700" y="297900"/>
            <a:ext cx="8520599" cy="572699"/>
          </a:xfrm>
          <a:prstGeom prst="rect">
            <a:avLst/>
          </a:prstGeom>
        </p:spPr>
        <p:txBody>
          <a:bodyPr anchorCtr="0" anchor="t" bIns="91425" lIns="91425" rIns="91425" tIns="91425">
            <a:noAutofit/>
          </a:bodyPr>
          <a:lstStyle/>
          <a:p>
            <a:pPr>
              <a:spcBef>
                <a:spcPts val="0"/>
              </a:spcBef>
              <a:buNone/>
            </a:pPr>
            <a:r>
              <a:rPr lang="en" sz="4800">
                <a:solidFill>
                  <a:srgbClr val="FF0000"/>
                </a:solidFill>
              </a:rPr>
              <a:t>What you have learned so far</a:t>
            </a:r>
          </a:p>
        </p:txBody>
      </p:sp>
      <p:sp>
        <p:nvSpPr>
          <p:cNvPr id="506" name="Shape 506"/>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Clr>
                <a:schemeClr val="dk1"/>
              </a:buClr>
            </a:pPr>
            <a:r>
              <a:rPr lang="en">
                <a:solidFill>
                  <a:schemeClr val="dk1"/>
                </a:solidFill>
              </a:rPr>
              <a:t>IF, For, and Functions statements. </a:t>
            </a:r>
          </a:p>
          <a:p>
            <a:pPr indent="-228600" lvl="0" marL="457200" rtl="0">
              <a:spcBef>
                <a:spcPts val="0"/>
              </a:spcBef>
              <a:buClr>
                <a:schemeClr val="dk1"/>
              </a:buClr>
            </a:pPr>
            <a:r>
              <a:rPr lang="en">
                <a:solidFill>
                  <a:schemeClr val="dk1"/>
                </a:solidFill>
              </a:rPr>
              <a:t>How variables declaration works </a:t>
            </a:r>
          </a:p>
          <a:p>
            <a:pPr indent="-228600" lvl="0" marL="457200" rtl="0">
              <a:spcBef>
                <a:spcPts val="0"/>
              </a:spcBef>
              <a:buClr>
                <a:schemeClr val="dk1"/>
              </a:buClr>
            </a:pPr>
            <a:r>
              <a:rPr lang="en">
                <a:solidFill>
                  <a:schemeClr val="dk1"/>
                </a:solidFill>
              </a:rPr>
              <a:t>How to check to see if a button has been pressed </a:t>
            </a:r>
          </a:p>
          <a:p>
            <a:pPr indent="-228600" lvl="0" marL="457200" rtl="0">
              <a:spcBef>
                <a:spcPts val="0"/>
              </a:spcBef>
              <a:buClr>
                <a:schemeClr val="dk1"/>
              </a:buClr>
            </a:pPr>
            <a:r>
              <a:rPr lang="en">
                <a:solidFill>
                  <a:schemeClr val="dk1"/>
                </a:solidFill>
              </a:rPr>
              <a:t>How to check to see the value of a knob (Potentiometer) </a:t>
            </a:r>
          </a:p>
          <a:p>
            <a:pPr indent="-228600" lvl="0" marL="457200" rtl="0">
              <a:spcBef>
                <a:spcPts val="0"/>
              </a:spcBef>
              <a:buClr>
                <a:schemeClr val="dk1"/>
              </a:buClr>
            </a:pPr>
            <a:r>
              <a:rPr lang="en">
                <a:solidFill>
                  <a:schemeClr val="dk1"/>
                </a:solidFill>
              </a:rPr>
              <a:t>How to do basic bread board wiring </a:t>
            </a:r>
          </a:p>
          <a:p>
            <a:pPr indent="-228600" lvl="0" marL="457200" rtl="0">
              <a:spcBef>
                <a:spcPts val="0"/>
              </a:spcBef>
              <a:buClr>
                <a:schemeClr val="dk1"/>
              </a:buClr>
            </a:pPr>
            <a:r>
              <a:rPr lang="en">
                <a:solidFill>
                  <a:schemeClr val="dk1"/>
                </a:solidFill>
              </a:rPr>
              <a:t>How to install 3rd party libraries into the Arduino IDE</a:t>
            </a:r>
          </a:p>
          <a:p>
            <a:pPr indent="-228600" lvl="0" marL="457200" rtl="0">
              <a:spcBef>
                <a:spcPts val="0"/>
              </a:spcBef>
              <a:buClr>
                <a:schemeClr val="dk1"/>
              </a:buClr>
            </a:pPr>
            <a:r>
              <a:rPr lang="en">
                <a:solidFill>
                  <a:schemeClr val="dk1"/>
                </a:solidFill>
              </a:rPr>
              <a:t>How to change the color and turn on and off LEDs in a Neopixel LED strip </a:t>
            </a:r>
          </a:p>
          <a:p>
            <a:pPr indent="-228600" lvl="0" marL="457200" rtl="0">
              <a:spcBef>
                <a:spcPts val="0"/>
              </a:spcBef>
              <a:buClr>
                <a:schemeClr val="dk1"/>
              </a:buClr>
            </a:pPr>
            <a:r>
              <a:rPr lang="en">
                <a:solidFill>
                  <a:schemeClr val="dk1"/>
                </a:solidFill>
              </a:rPr>
              <a:t>How to make patterns with the Neopixel LED strip</a:t>
            </a:r>
          </a:p>
          <a:p>
            <a:pPr indent="-228600" lvl="0" marL="457200">
              <a:spcBef>
                <a:spcPts val="0"/>
              </a:spcBef>
              <a:buClr>
                <a:schemeClr val="dk1"/>
              </a:buClr>
            </a:pPr>
            <a:r>
              <a:rPr lang="en">
                <a:solidFill>
                  <a:schemeClr val="dk1"/>
                </a:solidFill>
              </a:rPr>
              <a:t>How to switch between patterns with a button. </a:t>
            </a:r>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0" name="Shape 510"/>
        <p:cNvGrpSpPr/>
        <p:nvPr/>
      </p:nvGrpSpPr>
      <p:grpSpPr>
        <a:xfrm>
          <a:off x="0" y="0"/>
          <a:ext cx="0" cy="0"/>
          <a:chOff x="0" y="0"/>
          <a:chExt cx="0" cy="0"/>
        </a:xfrm>
      </p:grpSpPr>
      <p:pic>
        <p:nvPicPr>
          <p:cNvPr id="511" name="Shape 511"/>
          <p:cNvPicPr preferRelativeResize="0"/>
          <p:nvPr/>
        </p:nvPicPr>
        <p:blipFill>
          <a:blip r:embed="rId3">
            <a:alphaModFix/>
          </a:blip>
          <a:stretch>
            <a:fillRect/>
          </a:stretch>
        </p:blipFill>
        <p:spPr>
          <a:xfrm>
            <a:off x="1384025" y="180762"/>
            <a:ext cx="6375949" cy="4781975"/>
          </a:xfrm>
          <a:prstGeom prst="rect">
            <a:avLst/>
          </a:prstGeom>
          <a:noFill/>
          <a:ln>
            <a:noFill/>
          </a:ln>
        </p:spPr>
      </p:pic>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5" name="Shape 515"/>
        <p:cNvGrpSpPr/>
        <p:nvPr/>
      </p:nvGrpSpPr>
      <p:grpSpPr>
        <a:xfrm>
          <a:off x="0" y="0"/>
          <a:ext cx="0" cy="0"/>
          <a:chOff x="0" y="0"/>
          <a:chExt cx="0" cy="0"/>
        </a:xfrm>
      </p:grpSpPr>
      <p:sp>
        <p:nvSpPr>
          <p:cNvPr id="516" name="Shape 516"/>
          <p:cNvSpPr txBox="1"/>
          <p:nvPr>
            <p:ph type="title"/>
          </p:nvPr>
        </p:nvSpPr>
        <p:spPr>
          <a:xfrm>
            <a:off x="311700" y="317950"/>
            <a:ext cx="8520599" cy="572699"/>
          </a:xfrm>
          <a:prstGeom prst="rect">
            <a:avLst/>
          </a:prstGeom>
        </p:spPr>
        <p:txBody>
          <a:bodyPr anchorCtr="0" anchor="t" bIns="91425" lIns="91425" rIns="91425" tIns="91425">
            <a:noAutofit/>
          </a:bodyPr>
          <a:lstStyle/>
          <a:p>
            <a:pPr>
              <a:spcBef>
                <a:spcPts val="0"/>
              </a:spcBef>
              <a:buNone/>
            </a:pPr>
            <a:r>
              <a:rPr lang="en" sz="4800">
                <a:solidFill>
                  <a:srgbClr val="FF0000"/>
                </a:solidFill>
              </a:rPr>
              <a:t>But wait… There's more.</a:t>
            </a:r>
          </a:p>
        </p:txBody>
      </p:sp>
      <p:pic>
        <p:nvPicPr>
          <p:cNvPr id="517" name="Shape 517"/>
          <p:cNvPicPr preferRelativeResize="0"/>
          <p:nvPr/>
        </p:nvPicPr>
        <p:blipFill>
          <a:blip r:embed="rId3">
            <a:alphaModFix/>
          </a:blip>
          <a:stretch>
            <a:fillRect/>
          </a:stretch>
        </p:blipFill>
        <p:spPr>
          <a:xfrm>
            <a:off x="2028435" y="1224000"/>
            <a:ext cx="5087124" cy="3809249"/>
          </a:xfrm>
          <a:prstGeom prst="rect">
            <a:avLst/>
          </a:prstGeom>
          <a:noFill/>
          <a:ln>
            <a:noFill/>
          </a:ln>
        </p:spPr>
      </p:pic>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1" name="Shape 521"/>
        <p:cNvGrpSpPr/>
        <p:nvPr/>
      </p:nvGrpSpPr>
      <p:grpSpPr>
        <a:xfrm>
          <a:off x="0" y="0"/>
          <a:ext cx="0" cy="0"/>
          <a:chOff x="0" y="0"/>
          <a:chExt cx="0" cy="0"/>
        </a:xfrm>
      </p:grpSpPr>
      <p:sp>
        <p:nvSpPr>
          <p:cNvPr id="522" name="Shape 522"/>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rPr lang="en" sz="3600">
                <a:solidFill>
                  <a:srgbClr val="FF0000"/>
                </a:solidFill>
              </a:rPr>
              <a:t>Changing the LED with the knobs</a:t>
            </a:r>
          </a:p>
        </p:txBody>
      </p:sp>
      <p:sp>
        <p:nvSpPr>
          <p:cNvPr id="523" name="Shape 523"/>
          <p:cNvSpPr txBox="1"/>
          <p:nvPr>
            <p:ph idx="1" type="body"/>
          </p:nvPr>
        </p:nvSpPr>
        <p:spPr>
          <a:xfrm>
            <a:off x="311700" y="1152475"/>
            <a:ext cx="8520599" cy="3416400"/>
          </a:xfrm>
          <a:prstGeom prst="rect">
            <a:avLst/>
          </a:prstGeom>
        </p:spPr>
        <p:txBody>
          <a:bodyPr anchorCtr="0" anchor="t" bIns="91425" lIns="91425" rIns="91425" tIns="91425">
            <a:noAutofit/>
          </a:bodyPr>
          <a:lstStyle/>
          <a:p>
            <a:pPr>
              <a:spcBef>
                <a:spcPts val="0"/>
              </a:spcBef>
              <a:buNone/>
            </a:pPr>
            <a:r>
              <a:rPr lang="en" sz="1200">
                <a:solidFill>
                  <a:schemeClr val="dk1"/>
                </a:solidFill>
                <a:latin typeface="Courier New"/>
                <a:ea typeface="Courier New"/>
                <a:cs typeface="Courier New"/>
                <a:sym typeface="Courier New"/>
              </a:rPr>
              <a:t>#include &lt;Adafruit_NeoPixel.h&gt;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#include &lt;avr/power.h&gt;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#define </a:t>
            </a:r>
            <a:r>
              <a:rPr lang="en" sz="1200">
                <a:solidFill>
                  <a:srgbClr val="FF0000"/>
                </a:solidFill>
                <a:latin typeface="Courier New"/>
                <a:ea typeface="Courier New"/>
                <a:cs typeface="Courier New"/>
                <a:sym typeface="Courier New"/>
              </a:rPr>
              <a:t>LED_PIN        13</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#define </a:t>
            </a:r>
            <a:r>
              <a:rPr lang="en" sz="1200">
                <a:solidFill>
                  <a:srgbClr val="FF0000"/>
                </a:solidFill>
                <a:latin typeface="Courier New"/>
                <a:ea typeface="Courier New"/>
                <a:cs typeface="Courier New"/>
                <a:sym typeface="Courier New"/>
              </a:rPr>
              <a:t>LEDS_PIN        6</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#define </a:t>
            </a:r>
            <a:r>
              <a:rPr lang="en" sz="1200">
                <a:solidFill>
                  <a:srgbClr val="FF0000"/>
                </a:solidFill>
                <a:latin typeface="Courier New"/>
                <a:ea typeface="Courier New"/>
                <a:cs typeface="Courier New"/>
                <a:sym typeface="Courier New"/>
              </a:rPr>
              <a:t>NUMPIXELS </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30 </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the number of LEDs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#define </a:t>
            </a:r>
            <a:r>
              <a:rPr lang="en" sz="1200">
                <a:solidFill>
                  <a:srgbClr val="FF0000"/>
                </a:solidFill>
                <a:latin typeface="Courier New"/>
                <a:ea typeface="Courier New"/>
                <a:cs typeface="Courier New"/>
                <a:sym typeface="Courier New"/>
              </a:rPr>
              <a:t>BUTTON_PIN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2</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the number of the pushbutton pin</a:t>
            </a:r>
            <a:br>
              <a:rPr lang="en" sz="1200">
                <a:solidFill>
                  <a:srgbClr val="00FF00"/>
                </a:solidFill>
                <a:latin typeface="Courier New"/>
                <a:ea typeface="Courier New"/>
                <a:cs typeface="Courier New"/>
                <a:sym typeface="Courier New"/>
              </a:rPr>
            </a:br>
            <a:br>
              <a:rPr lang="en" sz="1200">
                <a:solidFill>
                  <a:srgbClr val="00FF00"/>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int</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buttonState</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variable for reading the pushbutton status</a:t>
            </a:r>
            <a:br>
              <a:rPr lang="en" sz="1200">
                <a:solidFill>
                  <a:srgbClr val="00FF00"/>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int</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pattern</a:t>
            </a:r>
            <a:r>
              <a:rPr lang="en" sz="1200">
                <a:solidFill>
                  <a:schemeClr val="dk1"/>
                </a:solidFill>
                <a:latin typeface="Courier New"/>
                <a:ea typeface="Courier New"/>
                <a:cs typeface="Courier New"/>
                <a:sym typeface="Courier New"/>
              </a:rPr>
              <a:t> ;               </a:t>
            </a:r>
            <a:r>
              <a:rPr lang="en" sz="1200">
                <a:solidFill>
                  <a:srgbClr val="00FF00"/>
                </a:solidFill>
                <a:latin typeface="Courier New"/>
                <a:ea typeface="Courier New"/>
                <a:cs typeface="Courier New"/>
                <a:sym typeface="Courier New"/>
              </a:rPr>
              <a:t>// variable what pattern we are on.</a:t>
            </a:r>
            <a:br>
              <a:rPr lang="en" sz="1200">
                <a:solidFill>
                  <a:schemeClr val="dk1"/>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Adafruit_NeoPixel </a:t>
            </a:r>
            <a:r>
              <a:rPr lang="en" sz="1200">
                <a:solidFill>
                  <a:srgbClr val="FF0000"/>
                </a:solidFill>
                <a:latin typeface="Courier New"/>
                <a:ea typeface="Courier New"/>
                <a:cs typeface="Courier New"/>
                <a:sym typeface="Courier New"/>
              </a:rPr>
              <a:t>strip </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Adafruit_NeoPixel</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NUMPIXELS</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LEDS_PIN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NEO_GRB </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NEO_KHZ800</a:t>
            </a: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br>
              <a:rPr lang="en" sz="1200">
                <a:solidFill>
                  <a:schemeClr val="dk1"/>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void </a:t>
            </a:r>
            <a:r>
              <a:rPr lang="en" sz="1200">
                <a:solidFill>
                  <a:srgbClr val="FF9900"/>
                </a:solidFill>
                <a:latin typeface="Courier New"/>
                <a:ea typeface="Courier New"/>
                <a:cs typeface="Courier New"/>
                <a:sym typeface="Courier New"/>
              </a:rPr>
              <a:t>setup</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begin</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This initializes the NeoPixel library.  </a:t>
            </a:r>
            <a:br>
              <a:rPr lang="en" sz="1200">
                <a:solidFill>
                  <a:srgbClr val="00FF00"/>
                </a:solidFill>
                <a:latin typeface="Courier New"/>
                <a:ea typeface="Courier New"/>
                <a:cs typeface="Courier New"/>
                <a:sym typeface="Courier New"/>
              </a:rPr>
            </a:br>
            <a:r>
              <a:rPr lang="en" sz="1200">
                <a:solidFill>
                  <a:srgbClr val="00FF00"/>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pinMode</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LED_PIN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OUTPUT</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initialize the LED pin as an output</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pinMode</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BUTTON_PIN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INPUT</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initialize the pushbutton pin as an input</a:t>
            </a:r>
            <a:br>
              <a:rPr lang="en" sz="1200">
                <a:solidFill>
                  <a:srgbClr val="00FF00"/>
                </a:solidFill>
                <a:latin typeface="Courier New"/>
                <a:ea typeface="Courier New"/>
                <a:cs typeface="Courier New"/>
                <a:sym typeface="Courier New"/>
              </a:rPr>
            </a:br>
            <a:r>
              <a:rPr lang="en" sz="1200">
                <a:solidFill>
                  <a:srgbClr val="00FF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pattern</a:t>
            </a:r>
            <a:r>
              <a:rPr lang="en" sz="1200">
                <a:solidFill>
                  <a:schemeClr val="dk1"/>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Set the initial pattern </a:t>
            </a:r>
            <a:br>
              <a:rPr lang="en" sz="1200">
                <a:solidFill>
                  <a:srgbClr val="00FF00"/>
                </a:solidFill>
                <a:latin typeface="Courier New"/>
                <a:ea typeface="Courier New"/>
                <a:cs typeface="Courier New"/>
                <a:sym typeface="Courier New"/>
              </a:rPr>
            </a:br>
            <a:r>
              <a:rPr lang="en" sz="1200">
                <a:solidFill>
                  <a:srgbClr val="00FF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setBrightness</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128</a:t>
            </a:r>
            <a:r>
              <a:rPr lang="en" sz="1200">
                <a:solidFill>
                  <a:schemeClr val="dk1"/>
                </a:solidFill>
                <a:latin typeface="Courier New"/>
                <a:ea typeface="Courier New"/>
                <a:cs typeface="Courier New"/>
                <a:sym typeface="Courier New"/>
              </a:rPr>
              <a:t>);</a:t>
            </a:r>
            <a:r>
              <a:rPr lang="en" sz="1200">
                <a:solidFill>
                  <a:srgbClr val="00FF00"/>
                </a:solidFill>
                <a:latin typeface="Courier New"/>
                <a:ea typeface="Courier New"/>
                <a:cs typeface="Courier New"/>
                <a:sym typeface="Courier New"/>
              </a:rPr>
              <a:t>   // Half brightness</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p:txBody>
      </p:sp>
      <p:sp>
        <p:nvSpPr>
          <p:cNvPr id="524" name="Shape 524"/>
          <p:cNvSpPr txBox="1"/>
          <p:nvPr>
            <p:ph idx="2" type="title"/>
          </p:nvPr>
        </p:nvSpPr>
        <p:spPr>
          <a:xfrm>
            <a:off x="7859050" y="4409900"/>
            <a:ext cx="973200" cy="572699"/>
          </a:xfrm>
          <a:prstGeom prst="rect">
            <a:avLst/>
          </a:prstGeom>
        </p:spPr>
        <p:txBody>
          <a:bodyPr anchorCtr="0" anchor="t" bIns="91425" lIns="91425" rIns="91425" tIns="91425">
            <a:noAutofit/>
          </a:bodyPr>
          <a:lstStyle/>
          <a:p>
            <a:pPr lvl="0" rtl="0" algn="r">
              <a:spcBef>
                <a:spcPts val="0"/>
              </a:spcBef>
              <a:buNone/>
            </a:pPr>
            <a:r>
              <a:rPr lang="en" sz="3600">
                <a:solidFill>
                  <a:srgbClr val="FF0000"/>
                </a:solidFill>
              </a:rPr>
              <a:t>1/3</a:t>
            </a:r>
          </a:p>
        </p:txBody>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8" name="Shape 528"/>
        <p:cNvGrpSpPr/>
        <p:nvPr/>
      </p:nvGrpSpPr>
      <p:grpSpPr>
        <a:xfrm>
          <a:off x="0" y="0"/>
          <a:ext cx="0" cy="0"/>
          <a:chOff x="0" y="0"/>
          <a:chExt cx="0" cy="0"/>
        </a:xfrm>
      </p:grpSpPr>
      <p:sp>
        <p:nvSpPr>
          <p:cNvPr id="529" name="Shape 529"/>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sz="3600">
                <a:solidFill>
                  <a:srgbClr val="FF0000"/>
                </a:solidFill>
              </a:rPr>
              <a:t>Changing the LED with the knobs</a:t>
            </a:r>
          </a:p>
        </p:txBody>
      </p:sp>
      <p:sp>
        <p:nvSpPr>
          <p:cNvPr id="530" name="Shape 530"/>
          <p:cNvSpPr txBox="1"/>
          <p:nvPr>
            <p:ph idx="1" type="body"/>
          </p:nvPr>
        </p:nvSpPr>
        <p:spPr>
          <a:xfrm>
            <a:off x="311700" y="1152475"/>
            <a:ext cx="8520599" cy="3416400"/>
          </a:xfrm>
          <a:prstGeom prst="rect">
            <a:avLst/>
          </a:prstGeom>
        </p:spPr>
        <p:txBody>
          <a:bodyPr anchorCtr="0" anchor="t" bIns="91425" lIns="91425" rIns="91425" tIns="91425">
            <a:noAutofit/>
          </a:bodyPr>
          <a:lstStyle/>
          <a:p>
            <a:pPr rtl="0">
              <a:spcBef>
                <a:spcPts val="0"/>
              </a:spcBef>
              <a:buNone/>
            </a:pPr>
            <a:r>
              <a:rPr lang="en" sz="1200">
                <a:solidFill>
                  <a:srgbClr val="00FFFF"/>
                </a:solidFill>
                <a:latin typeface="Courier New"/>
                <a:ea typeface="Courier New"/>
                <a:cs typeface="Courier New"/>
                <a:sym typeface="Courier New"/>
              </a:rPr>
              <a:t>void</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loop</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buttonState</a:t>
            </a:r>
            <a:r>
              <a:rPr lang="en" sz="1200">
                <a:solidFill>
                  <a:schemeClr val="dk1"/>
                </a:solidFill>
                <a:latin typeface="Courier New"/>
                <a:ea typeface="Courier New"/>
                <a:cs typeface="Courier New"/>
                <a:sym typeface="Courier New"/>
              </a:rPr>
              <a:t> = </a:t>
            </a:r>
            <a:r>
              <a:rPr lang="en" sz="1200">
                <a:solidFill>
                  <a:srgbClr val="FF9900"/>
                </a:solidFill>
                <a:latin typeface="Courier New"/>
                <a:ea typeface="Courier New"/>
                <a:cs typeface="Courier New"/>
                <a:sym typeface="Courier New"/>
              </a:rPr>
              <a:t>digitalRead</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buttonPin</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read the state of the pushbutton value</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if (</a:t>
            </a:r>
            <a:r>
              <a:rPr lang="en" sz="1200">
                <a:solidFill>
                  <a:srgbClr val="FF0000"/>
                </a:solidFill>
                <a:latin typeface="Courier New"/>
                <a:ea typeface="Courier New"/>
                <a:cs typeface="Courier New"/>
                <a:sym typeface="Courier New"/>
              </a:rPr>
              <a:t>buttonState</a:t>
            </a:r>
            <a:r>
              <a:rPr lang="en" sz="1200">
                <a:solidFill>
                  <a:schemeClr val="dk1"/>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HIGH</a:t>
            </a:r>
            <a:r>
              <a:rPr lang="en" sz="1200">
                <a:solidFill>
                  <a:schemeClr val="dk1"/>
                </a:solidFill>
                <a:latin typeface="Courier New"/>
                <a:ea typeface="Courier New"/>
                <a:cs typeface="Courier New"/>
                <a:sym typeface="Courier New"/>
              </a:rPr>
              <a:t>) {             </a:t>
            </a:r>
            <a:r>
              <a:rPr lang="en" sz="1200">
                <a:solidFill>
                  <a:srgbClr val="00FF00"/>
                </a:solidFill>
                <a:latin typeface="Courier New"/>
                <a:ea typeface="Courier New"/>
                <a:cs typeface="Courier New"/>
                <a:sym typeface="Courier New"/>
              </a:rPr>
              <a:t>// If the button has been pressed, </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pattern</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Change the pattern.</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if( </a:t>
            </a:r>
            <a:r>
              <a:rPr lang="en" sz="1200">
                <a:solidFill>
                  <a:srgbClr val="FF0000"/>
                </a:solidFill>
                <a:latin typeface="Courier New"/>
                <a:ea typeface="Courier New"/>
                <a:cs typeface="Courier New"/>
                <a:sym typeface="Courier New"/>
              </a:rPr>
              <a:t>pattern</a:t>
            </a:r>
            <a:r>
              <a:rPr lang="en" sz="1200">
                <a:solidFill>
                  <a:schemeClr val="dk1"/>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1</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BlinkLEDFast</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 else if( </a:t>
            </a:r>
            <a:r>
              <a:rPr lang="en" sz="1200">
                <a:solidFill>
                  <a:srgbClr val="FF0000"/>
                </a:solidFill>
                <a:latin typeface="Courier New"/>
                <a:ea typeface="Courier New"/>
                <a:cs typeface="Courier New"/>
                <a:sym typeface="Courier New"/>
              </a:rPr>
              <a:t>pattern</a:t>
            </a:r>
            <a:r>
              <a:rPr lang="en" sz="1200">
                <a:solidFill>
                  <a:schemeClr val="dk1"/>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2</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BlinkLEDSlow</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 else if (</a:t>
            </a:r>
            <a:r>
              <a:rPr lang="en" sz="1200">
                <a:solidFill>
                  <a:srgbClr val="FF0000"/>
                </a:solidFill>
                <a:latin typeface="Courier New"/>
                <a:ea typeface="Courier New"/>
                <a:cs typeface="Courier New"/>
                <a:sym typeface="Courier New"/>
              </a:rPr>
              <a:t>pattern</a:t>
            </a:r>
            <a:r>
              <a:rPr lang="en" sz="1200">
                <a:solidFill>
                  <a:schemeClr val="dk1"/>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3</a:t>
            </a:r>
            <a:r>
              <a:rPr lang="en" sz="1200">
                <a:solidFill>
                  <a:schemeClr val="dk1"/>
                </a:solidFill>
                <a:latin typeface="Courier New"/>
                <a:ea typeface="Courier New"/>
                <a:cs typeface="Courier New"/>
                <a:sym typeface="Courier New"/>
              </a:rPr>
              <a:t>) {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BlinkLEDPattern</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 else {                               </a:t>
            </a:r>
            <a:r>
              <a:rPr lang="en" sz="1200">
                <a:solidFill>
                  <a:srgbClr val="00FF00"/>
                </a:solidFill>
                <a:latin typeface="Courier New"/>
                <a:ea typeface="Courier New"/>
                <a:cs typeface="Courier New"/>
                <a:sym typeface="Courier New"/>
              </a:rPr>
              <a:t>// If pattern is zero or higher than 4, set</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pattern</a:t>
            </a:r>
            <a:r>
              <a:rPr lang="en" sz="1200">
                <a:solidFill>
                  <a:schemeClr val="dk1"/>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                        </a:t>
            </a:r>
            <a:r>
              <a:rPr lang="en" sz="1200">
                <a:solidFill>
                  <a:srgbClr val="00FF00"/>
                </a:solidFill>
                <a:latin typeface="Courier New"/>
                <a:ea typeface="Courier New"/>
                <a:cs typeface="Courier New"/>
                <a:sym typeface="Courier New"/>
              </a:rPr>
              <a:t>// the pattern back to zero. This ensures that</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ManualControl</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the pattern variable is always 0,1,2,3</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a:p>
            <a:pPr lvl="0" rtl="0">
              <a:spcBef>
                <a:spcPts val="0"/>
              </a:spcBef>
              <a:buNone/>
            </a:pPr>
            <a:r>
              <a:t/>
            </a:r>
            <a:endParaRPr sz="1200">
              <a:solidFill>
                <a:schemeClr val="dk1"/>
              </a:solidFill>
              <a:latin typeface="Courier New"/>
              <a:ea typeface="Courier New"/>
              <a:cs typeface="Courier New"/>
              <a:sym typeface="Courier New"/>
            </a:endParaRPr>
          </a:p>
        </p:txBody>
      </p:sp>
      <p:sp>
        <p:nvSpPr>
          <p:cNvPr id="531" name="Shape 531"/>
          <p:cNvSpPr txBox="1"/>
          <p:nvPr>
            <p:ph idx="2" type="title"/>
          </p:nvPr>
        </p:nvSpPr>
        <p:spPr>
          <a:xfrm>
            <a:off x="7859050" y="4409900"/>
            <a:ext cx="973200" cy="572699"/>
          </a:xfrm>
          <a:prstGeom prst="rect">
            <a:avLst/>
          </a:prstGeom>
        </p:spPr>
        <p:txBody>
          <a:bodyPr anchorCtr="0" anchor="t" bIns="91425" lIns="91425" rIns="91425" tIns="91425">
            <a:noAutofit/>
          </a:bodyPr>
          <a:lstStyle/>
          <a:p>
            <a:pPr lvl="0" rtl="0" algn="r">
              <a:spcBef>
                <a:spcPts val="0"/>
              </a:spcBef>
              <a:buNone/>
            </a:pPr>
            <a:r>
              <a:rPr lang="en" sz="3600">
                <a:solidFill>
                  <a:srgbClr val="FF0000"/>
                </a:solidFill>
              </a:rPr>
              <a:t>2/3</a:t>
            </a:r>
          </a:p>
        </p:txBody>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5" name="Shape 535"/>
        <p:cNvGrpSpPr/>
        <p:nvPr/>
      </p:nvGrpSpPr>
      <p:grpSpPr>
        <a:xfrm>
          <a:off x="0" y="0"/>
          <a:ext cx="0" cy="0"/>
          <a:chOff x="0" y="0"/>
          <a:chExt cx="0" cy="0"/>
        </a:xfrm>
      </p:grpSpPr>
      <p:sp>
        <p:nvSpPr>
          <p:cNvPr id="536" name="Shape 536"/>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sz="3600">
                <a:solidFill>
                  <a:srgbClr val="FF0000"/>
                </a:solidFill>
              </a:rPr>
              <a:t>Changing the LED with the knobs</a:t>
            </a:r>
          </a:p>
        </p:txBody>
      </p:sp>
      <p:sp>
        <p:nvSpPr>
          <p:cNvPr id="537" name="Shape 537"/>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sz="1200">
                <a:solidFill>
                  <a:srgbClr val="00FFFF"/>
                </a:solidFill>
                <a:latin typeface="Courier New"/>
                <a:ea typeface="Courier New"/>
                <a:cs typeface="Courier New"/>
                <a:sym typeface="Courier New"/>
              </a:rPr>
              <a:t>void</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ManualControl</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int</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sensorValueZero </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analogRead</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Read the value from sensor zero</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int</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sensorValueOne  </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analogRead</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Read the value from sensor one</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int</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sensorValueTwo  </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analogRead</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2</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Read the value from sensor two </a:t>
            </a:r>
            <a:br>
              <a:rPr lang="en" sz="1200">
                <a:solidFill>
                  <a:srgbClr val="00FF00"/>
                </a:solidFill>
                <a:latin typeface="Courier New"/>
                <a:ea typeface="Courier New"/>
                <a:cs typeface="Courier New"/>
                <a:sym typeface="Courier New"/>
              </a:rPr>
            </a:br>
            <a:r>
              <a:rPr lang="en" sz="1200">
                <a:solidFill>
                  <a:srgbClr val="00FF00"/>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int</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valRed</a:t>
            </a:r>
            <a:r>
              <a:rPr lang="en" sz="1200">
                <a:solidFill>
                  <a:schemeClr val="dk1"/>
                </a:solidFill>
                <a:latin typeface="Courier New"/>
                <a:ea typeface="Courier New"/>
                <a:cs typeface="Courier New"/>
                <a:sym typeface="Courier New"/>
              </a:rPr>
              <a:t>   = </a:t>
            </a:r>
            <a:r>
              <a:rPr lang="en" sz="1200">
                <a:solidFill>
                  <a:srgbClr val="FF9900"/>
                </a:solidFill>
                <a:latin typeface="Courier New"/>
                <a:ea typeface="Courier New"/>
                <a:cs typeface="Courier New"/>
                <a:sym typeface="Courier New"/>
              </a:rPr>
              <a:t>map</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sensorValueZero</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1024</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254</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Map the value to 0-255</a:t>
            </a:r>
            <a:br>
              <a:rPr lang="en" sz="1200">
                <a:solidFill>
                  <a:schemeClr val="dk1"/>
                </a:solidFill>
                <a:latin typeface="Courier New"/>
                <a:ea typeface="Courier New"/>
                <a:cs typeface="Courier New"/>
                <a:sym typeface="Courier New"/>
              </a:rPr>
            </a:br>
            <a:r>
              <a:rPr lang="en" sz="1200">
                <a:solidFill>
                  <a:srgbClr val="00FF00"/>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int</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valGreen </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map</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sensorValueOne</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1024</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254</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Map the value to 0-255 </a:t>
            </a:r>
            <a:br>
              <a:rPr lang="en" sz="1200">
                <a:solidFill>
                  <a:schemeClr val="dk1"/>
                </a:solidFill>
                <a:latin typeface="Courier New"/>
                <a:ea typeface="Courier New"/>
                <a:cs typeface="Courier New"/>
                <a:sym typeface="Courier New"/>
              </a:rPr>
            </a:br>
            <a:r>
              <a:rPr lang="en" sz="1200">
                <a:solidFill>
                  <a:srgbClr val="00FF00"/>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int</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valBlue  </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map</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sensorValueTwo</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1024</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254</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Map the value to 0-255 </a:t>
            </a:r>
            <a:br>
              <a:rPr lang="en" sz="1200">
                <a:solidFill>
                  <a:schemeClr val="dk1"/>
                </a:solidFill>
                <a:latin typeface="Courier New"/>
                <a:ea typeface="Courier New"/>
                <a:cs typeface="Courier New"/>
                <a:sym typeface="Courier New"/>
              </a:rPr>
            </a:b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for</a:t>
            </a:r>
            <a:r>
              <a:rPr lang="en" sz="1200">
                <a:solidFill>
                  <a:schemeClr val="dk1"/>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int </a:t>
            </a:r>
            <a:r>
              <a:rPr lang="en" sz="1200">
                <a:solidFill>
                  <a:srgbClr val="FF0000"/>
                </a:solidFill>
                <a:latin typeface="Courier New"/>
                <a:ea typeface="Courier New"/>
                <a:cs typeface="Courier New"/>
                <a:sym typeface="Courier New"/>
              </a:rPr>
              <a:t>pixel</a:t>
            </a:r>
            <a:r>
              <a:rPr lang="en" sz="1200">
                <a:solidFill>
                  <a:schemeClr val="dk1"/>
                </a:solidFill>
                <a:latin typeface="Courier New"/>
                <a:ea typeface="Courier New"/>
                <a:cs typeface="Courier New"/>
                <a:sym typeface="Courier New"/>
              </a:rPr>
              <a:t> = 0; </a:t>
            </a:r>
            <a:r>
              <a:rPr lang="en" sz="1200">
                <a:solidFill>
                  <a:srgbClr val="FF0000"/>
                </a:solidFill>
                <a:latin typeface="Courier New"/>
                <a:ea typeface="Courier New"/>
                <a:cs typeface="Courier New"/>
                <a:sym typeface="Courier New"/>
              </a:rPr>
              <a:t>pixel</a:t>
            </a:r>
            <a:r>
              <a:rPr lang="en" sz="1200">
                <a:solidFill>
                  <a:schemeClr val="dk1"/>
                </a:solidFill>
                <a:latin typeface="Courier New"/>
                <a:ea typeface="Courier New"/>
                <a:cs typeface="Courier New"/>
                <a:sym typeface="Courier New"/>
              </a:rPr>
              <a:t> &lt;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numPixels(); </a:t>
            </a:r>
            <a:r>
              <a:rPr lang="en" sz="1200">
                <a:solidFill>
                  <a:srgbClr val="FF0000"/>
                </a:solidFill>
                <a:latin typeface="Courier New"/>
                <a:ea typeface="Courier New"/>
                <a:cs typeface="Courier New"/>
                <a:sym typeface="Courier New"/>
              </a:rPr>
              <a:t>pixel</a:t>
            </a:r>
            <a:r>
              <a:rPr lang="en" sz="1200">
                <a:solidFill>
                  <a:schemeClr val="dk1"/>
                </a:solidFill>
                <a:latin typeface="Courier New"/>
                <a:ea typeface="Courier New"/>
                <a:cs typeface="Courier New"/>
                <a:sym typeface="Courier New"/>
              </a:rPr>
              <a:t>++ )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setPixelColor</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pixel</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Color</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valRed</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valGreen</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valBlue</a:t>
            </a:r>
            <a:r>
              <a:rPr lang="en" sz="1200">
                <a:solidFill>
                  <a:schemeClr val="dk1"/>
                </a:solidFill>
                <a:latin typeface="Courier New"/>
                <a:ea typeface="Courier New"/>
                <a:cs typeface="Courier New"/>
                <a:sym typeface="Courier New"/>
              </a:rPr>
              <a:t>)); </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show</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This sends the updated pixel color to the hardware.</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a:p>
            <a:pPr lvl="0" rtl="0">
              <a:spcBef>
                <a:spcPts val="0"/>
              </a:spcBef>
              <a:buNone/>
            </a:pPr>
            <a:r>
              <a:t/>
            </a:r>
            <a:endParaRPr sz="1200">
              <a:solidFill>
                <a:schemeClr val="dk1"/>
              </a:solidFill>
              <a:latin typeface="Courier New"/>
              <a:ea typeface="Courier New"/>
              <a:cs typeface="Courier New"/>
              <a:sym typeface="Courier New"/>
            </a:endParaRPr>
          </a:p>
        </p:txBody>
      </p:sp>
      <p:sp>
        <p:nvSpPr>
          <p:cNvPr id="538" name="Shape 538"/>
          <p:cNvSpPr txBox="1"/>
          <p:nvPr>
            <p:ph idx="2" type="title"/>
          </p:nvPr>
        </p:nvSpPr>
        <p:spPr>
          <a:xfrm>
            <a:off x="7859050" y="4409900"/>
            <a:ext cx="973200" cy="572699"/>
          </a:xfrm>
          <a:prstGeom prst="rect">
            <a:avLst/>
          </a:prstGeom>
        </p:spPr>
        <p:txBody>
          <a:bodyPr anchorCtr="0" anchor="t" bIns="91425" lIns="91425" rIns="91425" tIns="91425">
            <a:noAutofit/>
          </a:bodyPr>
          <a:lstStyle/>
          <a:p>
            <a:pPr lvl="0" rtl="0" algn="r">
              <a:spcBef>
                <a:spcPts val="0"/>
              </a:spcBef>
              <a:buNone/>
            </a:pPr>
            <a:r>
              <a:rPr lang="en" sz="3600">
                <a:solidFill>
                  <a:srgbClr val="FF0000"/>
                </a:solidFill>
              </a:rPr>
              <a:t>3/3</a:t>
            </a:r>
          </a:p>
        </p:txBody>
      </p:sp>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2" name="Shape 542"/>
        <p:cNvGrpSpPr/>
        <p:nvPr/>
      </p:nvGrpSpPr>
      <p:grpSpPr>
        <a:xfrm>
          <a:off x="0" y="0"/>
          <a:ext cx="0" cy="0"/>
          <a:chOff x="0" y="0"/>
          <a:chExt cx="0" cy="0"/>
        </a:xfrm>
      </p:grpSpPr>
      <p:sp>
        <p:nvSpPr>
          <p:cNvPr id="543" name="Shape 543"/>
          <p:cNvSpPr txBox="1"/>
          <p:nvPr>
            <p:ph type="title"/>
          </p:nvPr>
        </p:nvSpPr>
        <p:spPr>
          <a:xfrm>
            <a:off x="311700" y="445025"/>
            <a:ext cx="8520599" cy="572699"/>
          </a:xfrm>
          <a:prstGeom prst="rect">
            <a:avLst/>
          </a:prstGeom>
        </p:spPr>
        <p:txBody>
          <a:bodyPr anchorCtr="0" anchor="t" bIns="91425" lIns="91425" rIns="91425" tIns="91425">
            <a:noAutofit/>
          </a:bodyPr>
          <a:lstStyle/>
          <a:p>
            <a:pPr>
              <a:spcBef>
                <a:spcPts val="0"/>
              </a:spcBef>
              <a:buNone/>
            </a:pPr>
            <a:r>
              <a:t/>
            </a:r>
            <a:endParaRPr/>
          </a:p>
        </p:txBody>
      </p:sp>
      <p:sp>
        <p:nvSpPr>
          <p:cNvPr id="544" name="Shape 544"/>
          <p:cNvSpPr txBox="1"/>
          <p:nvPr>
            <p:ph idx="1" type="body"/>
          </p:nvPr>
        </p:nvSpPr>
        <p:spPr>
          <a:xfrm>
            <a:off x="311700" y="1152475"/>
            <a:ext cx="8520599" cy="34164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8" name="Shape 548"/>
        <p:cNvGrpSpPr/>
        <p:nvPr/>
      </p:nvGrpSpPr>
      <p:grpSpPr>
        <a:xfrm>
          <a:off x="0" y="0"/>
          <a:ext cx="0" cy="0"/>
          <a:chOff x="0" y="0"/>
          <a:chExt cx="0" cy="0"/>
        </a:xfrm>
      </p:grpSpPr>
      <p:sp>
        <p:nvSpPr>
          <p:cNvPr id="549" name="Shape 549"/>
          <p:cNvSpPr txBox="1"/>
          <p:nvPr>
            <p:ph type="title"/>
          </p:nvPr>
        </p:nvSpPr>
        <p:spPr>
          <a:xfrm>
            <a:off x="311700" y="445025"/>
            <a:ext cx="8520599" cy="572699"/>
          </a:xfrm>
          <a:prstGeom prst="rect">
            <a:avLst/>
          </a:prstGeom>
        </p:spPr>
        <p:txBody>
          <a:bodyPr anchorCtr="0" anchor="t" bIns="91425" lIns="91425" rIns="91425" tIns="91425">
            <a:noAutofit/>
          </a:bodyPr>
          <a:lstStyle/>
          <a:p>
            <a:pPr rtl="0">
              <a:spcBef>
                <a:spcPts val="0"/>
              </a:spcBef>
              <a:buNone/>
            </a:pPr>
            <a:r>
              <a:rPr lang="en" sz="3600">
                <a:solidFill>
                  <a:srgbClr val="FF0000"/>
                </a:solidFill>
              </a:rPr>
              <a:t>Bounce with color</a:t>
            </a:r>
          </a:p>
          <a:p>
            <a:pPr>
              <a:spcBef>
                <a:spcPts val="0"/>
              </a:spcBef>
              <a:buNone/>
            </a:pPr>
            <a:r>
              <a:t/>
            </a:r>
            <a:endParaRPr/>
          </a:p>
        </p:txBody>
      </p:sp>
      <p:sp>
        <p:nvSpPr>
          <p:cNvPr id="550" name="Shape 550"/>
          <p:cNvSpPr txBox="1"/>
          <p:nvPr>
            <p:ph idx="1" type="body"/>
          </p:nvPr>
        </p:nvSpPr>
        <p:spPr>
          <a:xfrm>
            <a:off x="311700" y="1152475"/>
            <a:ext cx="8520599" cy="3416400"/>
          </a:xfrm>
          <a:prstGeom prst="rect">
            <a:avLst/>
          </a:prstGeom>
        </p:spPr>
        <p:txBody>
          <a:bodyPr anchorCtr="0" anchor="t" bIns="91425" lIns="91425" rIns="91425" tIns="91425">
            <a:noAutofit/>
          </a:bodyPr>
          <a:lstStyle/>
          <a:p>
            <a:pPr rtl="0">
              <a:spcBef>
                <a:spcPts val="0"/>
              </a:spcBef>
              <a:buNone/>
            </a:pPr>
            <a:r>
              <a:rPr lang="en" sz="1200">
                <a:solidFill>
                  <a:schemeClr val="dk1"/>
                </a:solidFill>
                <a:latin typeface="Courier New"/>
                <a:ea typeface="Courier New"/>
                <a:cs typeface="Courier New"/>
                <a:sym typeface="Courier New"/>
              </a:rPr>
              <a:t>#include &lt;Adafruit_NeoPixel.h&gt;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#include &lt;avr/power.h&gt;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#define </a:t>
            </a:r>
            <a:r>
              <a:rPr lang="en" sz="1200">
                <a:solidFill>
                  <a:srgbClr val="FF0000"/>
                </a:solidFill>
                <a:latin typeface="Courier New"/>
                <a:ea typeface="Courier New"/>
                <a:cs typeface="Courier New"/>
                <a:sym typeface="Courier New"/>
              </a:rPr>
              <a:t>LEDS_PIN        6</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#define </a:t>
            </a:r>
            <a:r>
              <a:rPr lang="en" sz="1200">
                <a:solidFill>
                  <a:srgbClr val="FF0000"/>
                </a:solidFill>
                <a:latin typeface="Courier New"/>
                <a:ea typeface="Courier New"/>
                <a:cs typeface="Courier New"/>
                <a:sym typeface="Courier New"/>
              </a:rPr>
              <a:t>NUMPIXELS </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30 </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the number of LEDs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#define </a:t>
            </a:r>
            <a:r>
              <a:rPr lang="en" sz="1200">
                <a:solidFill>
                  <a:srgbClr val="FF0000"/>
                </a:solidFill>
                <a:latin typeface="Courier New"/>
                <a:ea typeface="Courier New"/>
                <a:cs typeface="Courier New"/>
                <a:sym typeface="Courier New"/>
              </a:rPr>
              <a:t>BUTTON_PIN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2</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the number of the pushbutton pin</a:t>
            </a:r>
            <a:br>
              <a:rPr lang="en" sz="1200">
                <a:solidFill>
                  <a:srgbClr val="00FF00"/>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int</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buttonState</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variable for reading the pushbutton status</a:t>
            </a:r>
            <a:br>
              <a:rPr lang="en" sz="1200">
                <a:solidFill>
                  <a:srgbClr val="00FF00"/>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int</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pattern</a:t>
            </a:r>
            <a:r>
              <a:rPr lang="en" sz="1200">
                <a:solidFill>
                  <a:schemeClr val="dk1"/>
                </a:solidFill>
                <a:latin typeface="Courier New"/>
                <a:ea typeface="Courier New"/>
                <a:cs typeface="Courier New"/>
                <a:sym typeface="Courier New"/>
              </a:rPr>
              <a:t> ;               </a:t>
            </a:r>
            <a:r>
              <a:rPr lang="en" sz="1200">
                <a:solidFill>
                  <a:srgbClr val="00FF00"/>
                </a:solidFill>
                <a:latin typeface="Courier New"/>
                <a:ea typeface="Courier New"/>
                <a:cs typeface="Courier New"/>
                <a:sym typeface="Courier New"/>
              </a:rPr>
              <a:t>// variable what pattern we are on.</a:t>
            </a:r>
            <a:br>
              <a:rPr lang="en" sz="1200">
                <a:solidFill>
                  <a:srgbClr val="00FF00"/>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int </a:t>
            </a:r>
            <a:r>
              <a:rPr lang="en" sz="1200">
                <a:solidFill>
                  <a:srgbClr val="FF0000"/>
                </a:solidFill>
                <a:latin typeface="Courier New"/>
                <a:ea typeface="Courier New"/>
                <a:cs typeface="Courier New"/>
                <a:sym typeface="Courier New"/>
              </a:rPr>
              <a:t>cursor </a:t>
            </a:r>
            <a:r>
              <a:rPr lang="en" sz="1200">
                <a:solidFill>
                  <a:schemeClr val="dk1"/>
                </a:solidFill>
                <a:latin typeface="Courier New"/>
                <a:ea typeface="Courier New"/>
                <a:cs typeface="Courier New"/>
                <a:sym typeface="Courier New"/>
              </a:rPr>
              <a:t>;</a:t>
            </a:r>
            <a:r>
              <a:rPr lang="en" sz="1200">
                <a:solidFill>
                  <a:srgbClr val="00FF00"/>
                </a:solidFill>
                <a:latin typeface="Courier New"/>
                <a:ea typeface="Courier New"/>
                <a:cs typeface="Courier New"/>
                <a:sym typeface="Courier New"/>
              </a:rPr>
              <a:t>                // location of the cursor </a:t>
            </a:r>
            <a:br>
              <a:rPr lang="en" sz="1200">
                <a:solidFill>
                  <a:srgbClr val="00FF00"/>
                </a:solidFill>
                <a:latin typeface="Courier New"/>
                <a:ea typeface="Courier New"/>
                <a:cs typeface="Courier New"/>
                <a:sym typeface="Courier New"/>
              </a:rPr>
            </a:br>
            <a:br>
              <a:rPr lang="en" sz="1200">
                <a:solidFill>
                  <a:schemeClr val="dk1"/>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Adafruit_NeoPixel </a:t>
            </a:r>
            <a:r>
              <a:rPr lang="en" sz="1200">
                <a:solidFill>
                  <a:srgbClr val="FF0000"/>
                </a:solidFill>
                <a:latin typeface="Courier New"/>
                <a:ea typeface="Courier New"/>
                <a:cs typeface="Courier New"/>
                <a:sym typeface="Courier New"/>
              </a:rPr>
              <a:t>strip </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Adafruit_NeoPixel</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NUMPIXELS</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LEDS_PIN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NEO_GRB </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NEO_KHZ800</a:t>
            </a: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br>
              <a:rPr lang="en" sz="1200">
                <a:solidFill>
                  <a:schemeClr val="dk1"/>
                </a:solidFill>
                <a:latin typeface="Courier New"/>
                <a:ea typeface="Courier New"/>
                <a:cs typeface="Courier New"/>
                <a:sym typeface="Courier New"/>
              </a:rPr>
            </a:br>
            <a:r>
              <a:rPr lang="en" sz="1200">
                <a:solidFill>
                  <a:srgbClr val="00FFFF"/>
                </a:solidFill>
                <a:latin typeface="Courier New"/>
                <a:ea typeface="Courier New"/>
                <a:cs typeface="Courier New"/>
                <a:sym typeface="Courier New"/>
              </a:rPr>
              <a:t>void </a:t>
            </a:r>
            <a:r>
              <a:rPr lang="en" sz="1200">
                <a:solidFill>
                  <a:srgbClr val="FF9900"/>
                </a:solidFill>
                <a:latin typeface="Courier New"/>
                <a:ea typeface="Courier New"/>
                <a:cs typeface="Courier New"/>
                <a:sym typeface="Courier New"/>
              </a:rPr>
              <a:t>setup</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begin</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This initializes the NeoPixel library.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pinMode</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BUTTON_PIN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INPUT</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initialize the pushbutton pin as an input</a:t>
            </a:r>
            <a:br>
              <a:rPr lang="en" sz="1200">
                <a:solidFill>
                  <a:srgbClr val="00FF00"/>
                </a:solidFill>
                <a:latin typeface="Courier New"/>
                <a:ea typeface="Courier New"/>
                <a:cs typeface="Courier New"/>
                <a:sym typeface="Courier New"/>
              </a:rPr>
            </a:br>
            <a:r>
              <a:rPr lang="en" sz="1200">
                <a:solidFill>
                  <a:srgbClr val="00FF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pattern</a:t>
            </a:r>
            <a:r>
              <a:rPr lang="en" sz="1200">
                <a:solidFill>
                  <a:schemeClr val="dk1"/>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Set the initial pattern </a:t>
            </a:r>
            <a:br>
              <a:rPr lang="en" sz="1200">
                <a:solidFill>
                  <a:srgbClr val="00FF00"/>
                </a:solidFill>
                <a:latin typeface="Courier New"/>
                <a:ea typeface="Courier New"/>
                <a:cs typeface="Courier New"/>
                <a:sym typeface="Courier New"/>
              </a:rPr>
            </a:br>
            <a:r>
              <a:rPr lang="en" sz="1200">
                <a:solidFill>
                  <a:srgbClr val="00FF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cursor </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setBrightness</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128</a:t>
            </a:r>
            <a:r>
              <a:rPr lang="en" sz="1200">
                <a:solidFill>
                  <a:schemeClr val="dk1"/>
                </a:solidFill>
                <a:latin typeface="Courier New"/>
                <a:ea typeface="Courier New"/>
                <a:cs typeface="Courier New"/>
                <a:sym typeface="Courier New"/>
              </a:rPr>
              <a:t>);</a:t>
            </a:r>
            <a:r>
              <a:rPr lang="en" sz="1200">
                <a:solidFill>
                  <a:srgbClr val="00FF00"/>
                </a:solidFill>
                <a:latin typeface="Courier New"/>
                <a:ea typeface="Courier New"/>
                <a:cs typeface="Courier New"/>
                <a:sym typeface="Courier New"/>
              </a:rPr>
              <a:t> // Half brightness</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a:p>
            <a:pPr>
              <a:spcBef>
                <a:spcPts val="0"/>
              </a:spcBef>
              <a:buNone/>
            </a:pPr>
            <a:r>
              <a:t/>
            </a:r>
            <a:endParaRPr/>
          </a:p>
        </p:txBody>
      </p:sp>
      <p:sp>
        <p:nvSpPr>
          <p:cNvPr id="551" name="Shape 551"/>
          <p:cNvSpPr txBox="1"/>
          <p:nvPr>
            <p:ph idx="2" type="title"/>
          </p:nvPr>
        </p:nvSpPr>
        <p:spPr>
          <a:xfrm>
            <a:off x="7859050" y="4409900"/>
            <a:ext cx="973200" cy="572699"/>
          </a:xfrm>
          <a:prstGeom prst="rect">
            <a:avLst/>
          </a:prstGeom>
        </p:spPr>
        <p:txBody>
          <a:bodyPr anchorCtr="0" anchor="t" bIns="91425" lIns="91425" rIns="91425" tIns="91425">
            <a:noAutofit/>
          </a:bodyPr>
          <a:lstStyle/>
          <a:p>
            <a:pPr lvl="0" rtl="0" algn="r">
              <a:spcBef>
                <a:spcPts val="0"/>
              </a:spcBef>
              <a:buNone/>
            </a:pPr>
            <a:r>
              <a:rPr lang="en" sz="3600">
                <a:solidFill>
                  <a:srgbClr val="FF0000"/>
                </a:solidFill>
              </a:rPr>
              <a:t>1/4</a:t>
            </a:r>
          </a:p>
        </p:txBody>
      </p:sp>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5" name="Shape 555"/>
        <p:cNvGrpSpPr/>
        <p:nvPr/>
      </p:nvGrpSpPr>
      <p:grpSpPr>
        <a:xfrm>
          <a:off x="0" y="0"/>
          <a:ext cx="0" cy="0"/>
          <a:chOff x="0" y="0"/>
          <a:chExt cx="0" cy="0"/>
        </a:xfrm>
      </p:grpSpPr>
      <p:sp>
        <p:nvSpPr>
          <p:cNvPr id="556" name="Shape 556"/>
          <p:cNvSpPr txBox="1"/>
          <p:nvPr>
            <p:ph type="title"/>
          </p:nvPr>
        </p:nvSpPr>
        <p:spPr>
          <a:xfrm>
            <a:off x="311700" y="445025"/>
            <a:ext cx="8520599" cy="572699"/>
          </a:xfrm>
          <a:prstGeom prst="rect">
            <a:avLst/>
          </a:prstGeom>
        </p:spPr>
        <p:txBody>
          <a:bodyPr anchorCtr="0" anchor="t" bIns="91425" lIns="91425" rIns="91425" tIns="91425">
            <a:noAutofit/>
          </a:bodyPr>
          <a:lstStyle/>
          <a:p>
            <a:pPr rtl="0">
              <a:spcBef>
                <a:spcPts val="0"/>
              </a:spcBef>
              <a:buNone/>
            </a:pPr>
            <a:r>
              <a:rPr lang="en" sz="3600">
                <a:solidFill>
                  <a:srgbClr val="FF0000"/>
                </a:solidFill>
              </a:rPr>
              <a:t>Bounce with color</a:t>
            </a:r>
          </a:p>
          <a:p>
            <a:pPr rtl="0">
              <a:spcBef>
                <a:spcPts val="0"/>
              </a:spcBef>
              <a:buNone/>
            </a:pPr>
            <a:r>
              <a:t/>
            </a:r>
            <a:endParaRPr/>
          </a:p>
          <a:p>
            <a:pPr>
              <a:spcBef>
                <a:spcPts val="0"/>
              </a:spcBef>
              <a:buNone/>
            </a:pPr>
            <a:r>
              <a:t/>
            </a:r>
            <a:endParaRPr/>
          </a:p>
        </p:txBody>
      </p:sp>
      <p:sp>
        <p:nvSpPr>
          <p:cNvPr id="557" name="Shape 557"/>
          <p:cNvSpPr txBox="1"/>
          <p:nvPr>
            <p:ph idx="1" type="body"/>
          </p:nvPr>
        </p:nvSpPr>
        <p:spPr>
          <a:xfrm>
            <a:off x="311700" y="1152475"/>
            <a:ext cx="8520599" cy="4125900"/>
          </a:xfrm>
          <a:prstGeom prst="rect">
            <a:avLst/>
          </a:prstGeom>
        </p:spPr>
        <p:txBody>
          <a:bodyPr anchorCtr="0" anchor="t" bIns="91425" lIns="91425" rIns="91425" tIns="91425">
            <a:noAutofit/>
          </a:bodyPr>
          <a:lstStyle/>
          <a:p>
            <a:pPr rtl="0">
              <a:spcBef>
                <a:spcPts val="0"/>
              </a:spcBef>
              <a:buNone/>
            </a:pPr>
            <a:r>
              <a:rPr lang="en" sz="1200">
                <a:solidFill>
                  <a:srgbClr val="00FFFF"/>
                </a:solidFill>
                <a:latin typeface="Courier New"/>
                <a:ea typeface="Courier New"/>
                <a:cs typeface="Courier New"/>
                <a:sym typeface="Courier New"/>
              </a:rPr>
              <a:t>void</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loop</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buttonState</a:t>
            </a:r>
            <a:r>
              <a:rPr lang="en" sz="1200">
                <a:solidFill>
                  <a:schemeClr val="dk1"/>
                </a:solidFill>
                <a:latin typeface="Courier New"/>
                <a:ea typeface="Courier New"/>
                <a:cs typeface="Courier New"/>
                <a:sym typeface="Courier New"/>
              </a:rPr>
              <a:t> = </a:t>
            </a:r>
            <a:r>
              <a:rPr lang="en" sz="1200">
                <a:solidFill>
                  <a:srgbClr val="FF9900"/>
                </a:solidFill>
                <a:latin typeface="Courier New"/>
                <a:ea typeface="Courier New"/>
                <a:cs typeface="Courier New"/>
                <a:sym typeface="Courier New"/>
              </a:rPr>
              <a:t>digitalRead</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BUTTON_PIN</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read the state of the pushbutton value</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if (</a:t>
            </a:r>
            <a:r>
              <a:rPr lang="en" sz="1200">
                <a:solidFill>
                  <a:srgbClr val="FF0000"/>
                </a:solidFill>
                <a:latin typeface="Courier New"/>
                <a:ea typeface="Courier New"/>
                <a:cs typeface="Courier New"/>
                <a:sym typeface="Courier New"/>
              </a:rPr>
              <a:t>buttonState</a:t>
            </a:r>
            <a:r>
              <a:rPr lang="en" sz="1200">
                <a:solidFill>
                  <a:schemeClr val="dk1"/>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HIGH</a:t>
            </a:r>
            <a:r>
              <a:rPr lang="en" sz="1200">
                <a:solidFill>
                  <a:schemeClr val="dk1"/>
                </a:solidFill>
                <a:latin typeface="Courier New"/>
                <a:ea typeface="Courier New"/>
                <a:cs typeface="Courier New"/>
                <a:sym typeface="Courier New"/>
              </a:rPr>
              <a:t>) {             </a:t>
            </a:r>
            <a:r>
              <a:rPr lang="en" sz="1200">
                <a:solidFill>
                  <a:srgbClr val="00FF00"/>
                </a:solidFill>
                <a:latin typeface="Courier New"/>
                <a:ea typeface="Courier New"/>
                <a:cs typeface="Courier New"/>
                <a:sym typeface="Courier New"/>
              </a:rPr>
              <a:t>// If the button has been pressed, </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pattern</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Change the pattern.</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if( </a:t>
            </a:r>
            <a:r>
              <a:rPr lang="en" sz="1200">
                <a:solidFill>
                  <a:srgbClr val="FF0000"/>
                </a:solidFill>
                <a:latin typeface="Courier New"/>
                <a:ea typeface="Courier New"/>
                <a:cs typeface="Courier New"/>
                <a:sym typeface="Courier New"/>
              </a:rPr>
              <a:t>pattern</a:t>
            </a:r>
            <a:r>
              <a:rPr lang="en" sz="1200">
                <a:solidFill>
                  <a:schemeClr val="dk1"/>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1</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ManualControl</a:t>
            </a: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 else {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pattern</a:t>
            </a:r>
            <a:r>
              <a:rPr lang="en" sz="1200">
                <a:solidFill>
                  <a:schemeClr val="dk1"/>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BounceWithColor</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a:p>
            <a:pPr>
              <a:spcBef>
                <a:spcPts val="0"/>
              </a:spcBef>
              <a:buNone/>
            </a:pPr>
            <a:r>
              <a:t/>
            </a:r>
            <a:endParaRPr/>
          </a:p>
        </p:txBody>
      </p:sp>
      <p:sp>
        <p:nvSpPr>
          <p:cNvPr id="558" name="Shape 558"/>
          <p:cNvSpPr txBox="1"/>
          <p:nvPr>
            <p:ph idx="2" type="title"/>
          </p:nvPr>
        </p:nvSpPr>
        <p:spPr>
          <a:xfrm>
            <a:off x="7859050" y="4409900"/>
            <a:ext cx="973200" cy="572699"/>
          </a:xfrm>
          <a:prstGeom prst="rect">
            <a:avLst/>
          </a:prstGeom>
        </p:spPr>
        <p:txBody>
          <a:bodyPr anchorCtr="0" anchor="t" bIns="91425" lIns="91425" rIns="91425" tIns="91425">
            <a:noAutofit/>
          </a:bodyPr>
          <a:lstStyle/>
          <a:p>
            <a:pPr lvl="0" rtl="0" algn="r">
              <a:spcBef>
                <a:spcPts val="0"/>
              </a:spcBef>
              <a:buNone/>
            </a:pPr>
            <a:r>
              <a:rPr lang="en" sz="3600">
                <a:solidFill>
                  <a:srgbClr val="FF0000"/>
                </a:solidFill>
              </a:rPr>
              <a:t>2/4</a:t>
            </a:r>
          </a:p>
        </p:txBody>
      </p:sp>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2" name="Shape 562"/>
        <p:cNvGrpSpPr/>
        <p:nvPr/>
      </p:nvGrpSpPr>
      <p:grpSpPr>
        <a:xfrm>
          <a:off x="0" y="0"/>
          <a:ext cx="0" cy="0"/>
          <a:chOff x="0" y="0"/>
          <a:chExt cx="0" cy="0"/>
        </a:xfrm>
      </p:grpSpPr>
      <p:sp>
        <p:nvSpPr>
          <p:cNvPr id="563" name="Shape 563"/>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sz="3600">
                <a:solidFill>
                  <a:srgbClr val="FF0000"/>
                </a:solidFill>
              </a:rPr>
              <a:t>Bounce with color</a:t>
            </a:r>
          </a:p>
          <a:p>
            <a:pPr lvl="0" rtl="0">
              <a:spcBef>
                <a:spcPts val="0"/>
              </a:spcBef>
              <a:buNone/>
            </a:pPr>
            <a:r>
              <a:t/>
            </a:r>
            <a:endParaRPr/>
          </a:p>
          <a:p>
            <a:pPr lvl="0" rtl="0">
              <a:spcBef>
                <a:spcPts val="0"/>
              </a:spcBef>
              <a:buNone/>
            </a:pPr>
            <a:r>
              <a:t/>
            </a:r>
            <a:endParaRPr/>
          </a:p>
        </p:txBody>
      </p:sp>
      <p:sp>
        <p:nvSpPr>
          <p:cNvPr id="564" name="Shape 564"/>
          <p:cNvSpPr txBox="1"/>
          <p:nvPr>
            <p:ph idx="1" type="body"/>
          </p:nvPr>
        </p:nvSpPr>
        <p:spPr>
          <a:xfrm>
            <a:off x="311700" y="1152475"/>
            <a:ext cx="8520599" cy="4125900"/>
          </a:xfrm>
          <a:prstGeom prst="rect">
            <a:avLst/>
          </a:prstGeom>
        </p:spPr>
        <p:txBody>
          <a:bodyPr anchorCtr="0" anchor="t" bIns="91425" lIns="91425" rIns="91425" tIns="91425">
            <a:noAutofit/>
          </a:bodyPr>
          <a:lstStyle/>
          <a:p>
            <a:pPr indent="0" marL="0" marR="0" rtl="0" algn="l">
              <a:lnSpc>
                <a:spcPct val="115000"/>
              </a:lnSpc>
              <a:spcBef>
                <a:spcPts val="0"/>
              </a:spcBef>
              <a:spcAft>
                <a:spcPts val="1600"/>
              </a:spcAft>
              <a:buNone/>
            </a:pPr>
            <a:r>
              <a:rPr lang="en" sz="1200">
                <a:solidFill>
                  <a:srgbClr val="00FFFF"/>
                </a:solidFill>
                <a:latin typeface="Courier New"/>
                <a:ea typeface="Courier New"/>
                <a:cs typeface="Courier New"/>
                <a:sym typeface="Courier New"/>
              </a:rPr>
              <a:t>uint32_t </a:t>
            </a:r>
            <a:r>
              <a:rPr lang="en" sz="1200">
                <a:solidFill>
                  <a:srgbClr val="FF9900"/>
                </a:solidFill>
                <a:latin typeface="Courier New"/>
                <a:ea typeface="Courier New"/>
                <a:cs typeface="Courier New"/>
                <a:sym typeface="Courier New"/>
              </a:rPr>
              <a:t>Wheel</a:t>
            </a:r>
            <a:r>
              <a:rPr lang="en" sz="1200">
                <a:solidFill>
                  <a:schemeClr val="dk1"/>
                </a:solidFill>
                <a:latin typeface="Courier New"/>
                <a:ea typeface="Courier New"/>
                <a:cs typeface="Courier New"/>
                <a:sym typeface="Courier New"/>
              </a:rPr>
              <a:t>(</a:t>
            </a:r>
            <a:r>
              <a:rPr lang="en" sz="1200">
                <a:solidFill>
                  <a:srgbClr val="00FFFF"/>
                </a:solidFill>
                <a:latin typeface="Courier New"/>
                <a:ea typeface="Courier New"/>
                <a:cs typeface="Courier New"/>
                <a:sym typeface="Courier New"/>
              </a:rPr>
              <a:t>byte</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WheelPos</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WheelPos </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255 </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WheelPos</a:t>
            </a: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if(</a:t>
            </a:r>
            <a:r>
              <a:rPr lang="en" sz="1200">
                <a:solidFill>
                  <a:srgbClr val="FF0000"/>
                </a:solidFill>
                <a:latin typeface="Courier New"/>
                <a:ea typeface="Courier New"/>
                <a:cs typeface="Courier New"/>
                <a:sym typeface="Courier New"/>
              </a:rPr>
              <a:t>WheelPos </a:t>
            </a:r>
            <a:r>
              <a:rPr lang="en" sz="1200">
                <a:solidFill>
                  <a:schemeClr val="dk1"/>
                </a:solidFill>
                <a:latin typeface="Courier New"/>
                <a:ea typeface="Courier New"/>
                <a:cs typeface="Courier New"/>
                <a:sym typeface="Courier New"/>
              </a:rPr>
              <a:t>&lt; </a:t>
            </a:r>
            <a:r>
              <a:rPr lang="en" sz="1200">
                <a:solidFill>
                  <a:srgbClr val="FF0000"/>
                </a:solidFill>
                <a:latin typeface="Courier New"/>
                <a:ea typeface="Courier New"/>
                <a:cs typeface="Courier New"/>
                <a:sym typeface="Courier New"/>
              </a:rPr>
              <a:t>85</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return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Color</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255 </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WheelPos </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3</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WheelPos </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3</a:t>
            </a: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 else if(</a:t>
            </a:r>
            <a:r>
              <a:rPr lang="en" sz="1200">
                <a:solidFill>
                  <a:srgbClr val="FF0000"/>
                </a:solidFill>
                <a:latin typeface="Courier New"/>
                <a:ea typeface="Courier New"/>
                <a:cs typeface="Courier New"/>
                <a:sym typeface="Courier New"/>
              </a:rPr>
              <a:t>WheelPos </a:t>
            </a:r>
            <a:r>
              <a:rPr lang="en" sz="1200">
                <a:solidFill>
                  <a:schemeClr val="dk1"/>
                </a:solidFill>
                <a:latin typeface="Courier New"/>
                <a:ea typeface="Courier New"/>
                <a:cs typeface="Courier New"/>
                <a:sym typeface="Courier New"/>
              </a:rPr>
              <a:t>&lt; </a:t>
            </a:r>
            <a:r>
              <a:rPr lang="en" sz="1200">
                <a:solidFill>
                  <a:srgbClr val="FF0000"/>
                </a:solidFill>
                <a:latin typeface="Courier New"/>
                <a:ea typeface="Courier New"/>
                <a:cs typeface="Courier New"/>
                <a:sym typeface="Courier New"/>
              </a:rPr>
              <a:t>170</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WheelPos </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85;</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return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Color</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WheelPos </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3</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 255</a:t>
            </a:r>
            <a:r>
              <a:rPr lang="en" sz="1200">
                <a:solidFill>
                  <a:schemeClr val="dk1"/>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WheelPos </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3</a:t>
            </a: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 else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WheelPos </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170</a:t>
            </a: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return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Color</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WheelPos </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3</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 255</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 WheelPos </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 3</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 0</a:t>
            </a: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a:p>
            <a:pPr lvl="0" rtl="0">
              <a:spcBef>
                <a:spcPts val="0"/>
              </a:spcBef>
              <a:buNone/>
            </a:pPr>
            <a:br>
              <a:rPr lang="en" sz="1200">
                <a:solidFill>
                  <a:srgbClr val="00FFFF"/>
                </a:solidFill>
                <a:latin typeface="Courier New"/>
                <a:ea typeface="Courier New"/>
                <a:cs typeface="Courier New"/>
                <a:sym typeface="Courier New"/>
              </a:rPr>
            </a:br>
          </a:p>
        </p:txBody>
      </p:sp>
      <p:sp>
        <p:nvSpPr>
          <p:cNvPr id="565" name="Shape 565"/>
          <p:cNvSpPr txBox="1"/>
          <p:nvPr>
            <p:ph idx="2" type="title"/>
          </p:nvPr>
        </p:nvSpPr>
        <p:spPr>
          <a:xfrm>
            <a:off x="7859050" y="4409900"/>
            <a:ext cx="973200" cy="572699"/>
          </a:xfrm>
          <a:prstGeom prst="rect">
            <a:avLst/>
          </a:prstGeom>
        </p:spPr>
        <p:txBody>
          <a:bodyPr anchorCtr="0" anchor="t" bIns="91425" lIns="91425" rIns="91425" tIns="91425">
            <a:noAutofit/>
          </a:bodyPr>
          <a:lstStyle/>
          <a:p>
            <a:pPr lvl="0" rtl="0" algn="r">
              <a:spcBef>
                <a:spcPts val="0"/>
              </a:spcBef>
              <a:buNone/>
            </a:pPr>
            <a:r>
              <a:rPr lang="en" sz="3600">
                <a:solidFill>
                  <a:srgbClr val="FF0000"/>
                </a:solidFill>
              </a:rPr>
              <a:t>3/4</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type="title"/>
          </p:nvPr>
        </p:nvSpPr>
        <p:spPr>
          <a:xfrm>
            <a:off x="311700" y="237675"/>
            <a:ext cx="8520599" cy="707399"/>
          </a:xfrm>
          <a:prstGeom prst="rect">
            <a:avLst/>
          </a:prstGeom>
        </p:spPr>
        <p:txBody>
          <a:bodyPr anchorCtr="0" anchor="t" bIns="91425" lIns="91425" rIns="91425" tIns="91425">
            <a:noAutofit/>
          </a:bodyPr>
          <a:lstStyle/>
          <a:p>
            <a:pPr lvl="0" rtl="0">
              <a:spcBef>
                <a:spcPts val="0"/>
              </a:spcBef>
              <a:buNone/>
            </a:pPr>
            <a:r>
              <a:rPr lang="en" sz="4800">
                <a:solidFill>
                  <a:srgbClr val="DA0002"/>
                </a:solidFill>
              </a:rPr>
              <a:t>Setting up for Programming</a:t>
            </a:r>
          </a:p>
        </p:txBody>
      </p:sp>
      <p:sp>
        <p:nvSpPr>
          <p:cNvPr id="105" name="Shape 105"/>
          <p:cNvSpPr txBox="1"/>
          <p:nvPr>
            <p:ph idx="1" type="body"/>
          </p:nvPr>
        </p:nvSpPr>
        <p:spPr>
          <a:xfrm>
            <a:off x="311700" y="1079125"/>
            <a:ext cx="8520599" cy="3669599"/>
          </a:xfrm>
          <a:prstGeom prst="rect">
            <a:avLst/>
          </a:prstGeom>
        </p:spPr>
        <p:txBody>
          <a:bodyPr anchorCtr="0" anchor="t" bIns="91425" lIns="91425" rIns="91425" tIns="91425">
            <a:noAutofit/>
          </a:bodyPr>
          <a:lstStyle/>
          <a:p>
            <a:pPr indent="-381000" lvl="0" marL="457200" rtl="0">
              <a:spcBef>
                <a:spcPts val="0"/>
              </a:spcBef>
              <a:buClr>
                <a:schemeClr val="dk1"/>
              </a:buClr>
              <a:buSzPct val="100000"/>
              <a:buAutoNum type="arabicPeriod"/>
            </a:pPr>
            <a:r>
              <a:rPr lang="en" sz="2400">
                <a:solidFill>
                  <a:schemeClr val="dk1"/>
                </a:solidFill>
              </a:rPr>
              <a:t>Install Arduino Editor (</a:t>
            </a:r>
            <a:r>
              <a:rPr lang="en" sz="2400" u="sng">
                <a:solidFill>
                  <a:schemeClr val="hlink"/>
                </a:solidFill>
                <a:hlinkClick r:id="rId3"/>
              </a:rPr>
              <a:t>http://arduino.cc/</a:t>
            </a:r>
            <a:r>
              <a:rPr lang="en" sz="2400">
                <a:solidFill>
                  <a:schemeClr val="dk1"/>
                </a:solidFill>
              </a:rPr>
              <a:t>)</a:t>
            </a:r>
          </a:p>
          <a:p>
            <a:pPr indent="-381000" lvl="0" marL="457200" rtl="0">
              <a:spcBef>
                <a:spcPts val="0"/>
              </a:spcBef>
              <a:buClr>
                <a:schemeClr val="dk1"/>
              </a:buClr>
              <a:buSzPct val="100000"/>
              <a:buAutoNum type="arabicPeriod"/>
            </a:pPr>
            <a:r>
              <a:rPr lang="en" sz="2400">
                <a:solidFill>
                  <a:schemeClr val="dk1"/>
                </a:solidFill>
              </a:rPr>
              <a:t>Plug in your Board to USB</a:t>
            </a:r>
          </a:p>
          <a:p>
            <a:pPr indent="-381000" lvl="0" marL="457200" rtl="0">
              <a:spcBef>
                <a:spcPts val="0"/>
              </a:spcBef>
              <a:buClr>
                <a:schemeClr val="dk1"/>
              </a:buClr>
              <a:buSzPct val="100000"/>
              <a:buAutoNum type="arabicPeriod"/>
            </a:pPr>
            <a:r>
              <a:rPr lang="en" sz="2400">
                <a:solidFill>
                  <a:schemeClr val="dk1"/>
                </a:solidFill>
              </a:rPr>
              <a:t>Select your board type</a:t>
            </a:r>
            <a:br>
              <a:rPr lang="en" sz="2400">
                <a:solidFill>
                  <a:schemeClr val="dk1"/>
                </a:solidFill>
              </a:rPr>
            </a:br>
            <a:r>
              <a:rPr b="1" lang="en" sz="2400">
                <a:solidFill>
                  <a:schemeClr val="dk1"/>
                </a:solidFill>
              </a:rPr>
              <a:t>Tools ⇒ Board ⇒ Arduino Uno</a:t>
            </a:r>
            <a:r>
              <a:rPr lang="en" sz="2400">
                <a:solidFill>
                  <a:schemeClr val="dk1"/>
                </a:solidFill>
              </a:rPr>
              <a:t> (yours might be different) </a:t>
            </a:r>
          </a:p>
          <a:p>
            <a:pPr indent="-381000" lvl="0" marL="457200" rtl="0">
              <a:spcBef>
                <a:spcPts val="0"/>
              </a:spcBef>
              <a:buClr>
                <a:schemeClr val="dk1"/>
              </a:buClr>
              <a:buSzPct val="100000"/>
              <a:buAutoNum type="arabicPeriod"/>
            </a:pPr>
            <a:r>
              <a:rPr lang="en" sz="2400">
                <a:solidFill>
                  <a:schemeClr val="dk1"/>
                </a:solidFill>
              </a:rPr>
              <a:t>Select connection type</a:t>
            </a:r>
            <a:br>
              <a:rPr lang="en" sz="2400">
                <a:solidFill>
                  <a:schemeClr val="dk1"/>
                </a:solidFill>
              </a:rPr>
            </a:br>
            <a:r>
              <a:rPr b="1" lang="en" sz="2400">
                <a:solidFill>
                  <a:schemeClr val="dk1"/>
                </a:solidFill>
              </a:rPr>
              <a:t>Tools ⇒ Port ⇒ COM1 </a:t>
            </a:r>
            <a:r>
              <a:rPr lang="en" sz="2400">
                <a:solidFill>
                  <a:schemeClr val="dk1"/>
                </a:solidFill>
              </a:rPr>
              <a:t>(yours might be different)</a:t>
            </a:r>
          </a:p>
        </p:txBody>
      </p:sp>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9" name="Shape 569"/>
        <p:cNvGrpSpPr/>
        <p:nvPr/>
      </p:nvGrpSpPr>
      <p:grpSpPr>
        <a:xfrm>
          <a:off x="0" y="0"/>
          <a:ext cx="0" cy="0"/>
          <a:chOff x="0" y="0"/>
          <a:chExt cx="0" cy="0"/>
        </a:xfrm>
      </p:grpSpPr>
      <p:sp>
        <p:nvSpPr>
          <p:cNvPr id="570" name="Shape 570"/>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sz="3600">
                <a:solidFill>
                  <a:srgbClr val="FF0000"/>
                </a:solidFill>
              </a:rPr>
              <a:t>Bounce with color</a:t>
            </a:r>
          </a:p>
          <a:p>
            <a:pPr lvl="0" rtl="0">
              <a:spcBef>
                <a:spcPts val="0"/>
              </a:spcBef>
              <a:buNone/>
            </a:pPr>
            <a:r>
              <a:t/>
            </a:r>
            <a:endParaRPr/>
          </a:p>
          <a:p>
            <a:pPr lvl="0" rtl="0">
              <a:spcBef>
                <a:spcPts val="0"/>
              </a:spcBef>
              <a:buNone/>
            </a:pPr>
            <a:r>
              <a:t/>
            </a:r>
            <a:endParaRPr/>
          </a:p>
        </p:txBody>
      </p:sp>
      <p:sp>
        <p:nvSpPr>
          <p:cNvPr id="571" name="Shape 571"/>
          <p:cNvSpPr txBox="1"/>
          <p:nvPr>
            <p:ph idx="1" type="body"/>
          </p:nvPr>
        </p:nvSpPr>
        <p:spPr>
          <a:xfrm>
            <a:off x="311700" y="1152475"/>
            <a:ext cx="8520599" cy="4125900"/>
          </a:xfrm>
          <a:prstGeom prst="rect">
            <a:avLst/>
          </a:prstGeom>
        </p:spPr>
        <p:txBody>
          <a:bodyPr anchorCtr="0" anchor="t" bIns="91425" lIns="91425" rIns="91425" tIns="91425">
            <a:noAutofit/>
          </a:bodyPr>
          <a:lstStyle/>
          <a:p>
            <a:pPr rtl="0">
              <a:spcBef>
                <a:spcPts val="0"/>
              </a:spcBef>
              <a:buNone/>
            </a:pPr>
            <a:r>
              <a:rPr lang="en" sz="1200">
                <a:solidFill>
                  <a:srgbClr val="00FFFF"/>
                </a:solidFill>
                <a:latin typeface="Courier New"/>
                <a:ea typeface="Courier New"/>
                <a:cs typeface="Courier New"/>
                <a:sym typeface="Courier New"/>
              </a:rPr>
              <a:t>void</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BounceWithColor</a:t>
            </a:r>
            <a:r>
              <a:rPr lang="en" sz="1200">
                <a:solidFill>
                  <a:schemeClr val="dk1"/>
                </a:solidFill>
                <a:latin typeface="Courier New"/>
                <a:ea typeface="Courier New"/>
                <a:cs typeface="Courier New"/>
                <a:sym typeface="Courier New"/>
              </a:rPr>
              <a:t>() {</a:t>
            </a:r>
            <a:br>
              <a:rPr lang="en" sz="1200">
                <a:solidFill>
                  <a:srgbClr val="00FF00"/>
                </a:solidFill>
                <a:latin typeface="Courier New"/>
                <a:ea typeface="Courier New"/>
                <a:cs typeface="Courier New"/>
                <a:sym typeface="Courier New"/>
              </a:rPr>
            </a:br>
            <a:r>
              <a:rPr lang="en" sz="1200">
                <a:solidFill>
                  <a:srgbClr val="00FF00"/>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int</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valColor</a:t>
            </a:r>
            <a:r>
              <a:rPr lang="en" sz="1200">
                <a:solidFill>
                  <a:schemeClr val="dk1"/>
                </a:solidFill>
                <a:latin typeface="Courier New"/>
                <a:ea typeface="Courier New"/>
                <a:cs typeface="Courier New"/>
                <a:sym typeface="Courier New"/>
              </a:rPr>
              <a:t> = </a:t>
            </a:r>
            <a:r>
              <a:rPr lang="en" sz="1200">
                <a:solidFill>
                  <a:srgbClr val="FF9900"/>
                </a:solidFill>
                <a:latin typeface="Courier New"/>
                <a:ea typeface="Courier New"/>
                <a:cs typeface="Courier New"/>
                <a:sym typeface="Courier New"/>
              </a:rPr>
              <a:t>map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analogRead</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1024</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254</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Map the value to 0-254</a:t>
            </a:r>
            <a:br>
              <a:rPr lang="en" sz="1200">
                <a:solidFill>
                  <a:schemeClr val="dk1"/>
                </a:solidFill>
                <a:latin typeface="Courier New"/>
                <a:ea typeface="Courier New"/>
                <a:cs typeface="Courier New"/>
                <a:sym typeface="Courier New"/>
              </a:rPr>
            </a:br>
            <a:r>
              <a:rPr lang="en" sz="1200">
                <a:solidFill>
                  <a:srgbClr val="00FF00"/>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int</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valSpeed </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map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analogRead</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1024</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20</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254</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Map the value to 20-254 </a:t>
            </a:r>
            <a:br>
              <a:rPr lang="en" sz="1200">
                <a:solidFill>
                  <a:schemeClr val="dk1"/>
                </a:solidFill>
                <a:latin typeface="Courier New"/>
                <a:ea typeface="Courier New"/>
                <a:cs typeface="Courier New"/>
                <a:sym typeface="Courier New"/>
              </a:rPr>
            </a:br>
            <a:r>
              <a:rPr lang="en" sz="1200">
                <a:solidFill>
                  <a:srgbClr val="00FF00"/>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int</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valSize  </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map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analogRead</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3</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1024</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2</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10</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Map the value to 2-10 </a:t>
            </a:r>
            <a:br>
              <a:rPr lang="en" sz="1200">
                <a:solidFill>
                  <a:schemeClr val="dk1"/>
                </a:solidFill>
                <a:latin typeface="Courier New"/>
                <a:ea typeface="Courier New"/>
                <a:cs typeface="Courier New"/>
                <a:sym typeface="Courier New"/>
              </a:rPr>
            </a:b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for</a:t>
            </a:r>
            <a:r>
              <a:rPr lang="en" sz="1200">
                <a:solidFill>
                  <a:schemeClr val="dk1"/>
                </a:solidFill>
                <a:latin typeface="Courier New"/>
                <a:ea typeface="Courier New"/>
                <a:cs typeface="Courier New"/>
                <a:sym typeface="Courier New"/>
              </a:rPr>
              <a:t>( </a:t>
            </a:r>
            <a:r>
              <a:rPr lang="en" sz="1200">
                <a:solidFill>
                  <a:srgbClr val="00FFFF"/>
                </a:solidFill>
                <a:latin typeface="Courier New"/>
                <a:ea typeface="Courier New"/>
                <a:cs typeface="Courier New"/>
                <a:sym typeface="Courier New"/>
              </a:rPr>
              <a:t>int </a:t>
            </a:r>
            <a:r>
              <a:rPr lang="en" sz="1200">
                <a:solidFill>
                  <a:srgbClr val="FF0000"/>
                </a:solidFill>
                <a:latin typeface="Courier New"/>
                <a:ea typeface="Courier New"/>
                <a:cs typeface="Courier New"/>
                <a:sym typeface="Courier New"/>
              </a:rPr>
              <a:t>pixel</a:t>
            </a:r>
            <a:r>
              <a:rPr lang="en" sz="1200">
                <a:solidFill>
                  <a:schemeClr val="dk1"/>
                </a:solidFill>
                <a:latin typeface="Courier New"/>
                <a:ea typeface="Courier New"/>
                <a:cs typeface="Courier New"/>
                <a:sym typeface="Courier New"/>
              </a:rPr>
              <a:t> = 0; </a:t>
            </a:r>
            <a:r>
              <a:rPr lang="en" sz="1200">
                <a:solidFill>
                  <a:srgbClr val="FF0000"/>
                </a:solidFill>
                <a:latin typeface="Courier New"/>
                <a:ea typeface="Courier New"/>
                <a:cs typeface="Courier New"/>
                <a:sym typeface="Courier New"/>
              </a:rPr>
              <a:t>pixel</a:t>
            </a:r>
            <a:r>
              <a:rPr lang="en" sz="1200">
                <a:solidFill>
                  <a:schemeClr val="dk1"/>
                </a:solidFill>
                <a:latin typeface="Courier New"/>
                <a:ea typeface="Courier New"/>
                <a:cs typeface="Courier New"/>
                <a:sym typeface="Courier New"/>
              </a:rPr>
              <a:t> &lt;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numPixels(); </a:t>
            </a:r>
            <a:r>
              <a:rPr lang="en" sz="1200">
                <a:solidFill>
                  <a:srgbClr val="FF0000"/>
                </a:solidFill>
                <a:latin typeface="Courier New"/>
                <a:ea typeface="Courier New"/>
                <a:cs typeface="Courier New"/>
                <a:sym typeface="Courier New"/>
              </a:rPr>
              <a:t>pixel</a:t>
            </a:r>
            <a:r>
              <a:rPr lang="en" sz="1200">
                <a:solidFill>
                  <a:schemeClr val="dk1"/>
                </a:solidFill>
                <a:latin typeface="Courier New"/>
                <a:ea typeface="Courier New"/>
                <a:cs typeface="Courier New"/>
                <a:sym typeface="Courier New"/>
              </a:rPr>
              <a:t>++ )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if( </a:t>
            </a:r>
            <a:r>
              <a:rPr lang="en" sz="1200">
                <a:solidFill>
                  <a:srgbClr val="FF0000"/>
                </a:solidFill>
                <a:latin typeface="Courier New"/>
                <a:ea typeface="Courier New"/>
                <a:cs typeface="Courier New"/>
                <a:sym typeface="Courier New"/>
              </a:rPr>
              <a:t>pixel</a:t>
            </a:r>
            <a:r>
              <a:rPr lang="en" sz="1200">
                <a:solidFill>
                  <a:schemeClr val="dk1"/>
                </a:solidFill>
                <a:latin typeface="Courier New"/>
                <a:ea typeface="Courier New"/>
                <a:cs typeface="Courier New"/>
                <a:sym typeface="Courier New"/>
              </a:rPr>
              <a:t> &gt; </a:t>
            </a:r>
            <a:r>
              <a:rPr lang="en" sz="1200">
                <a:solidFill>
                  <a:srgbClr val="FF0000"/>
                </a:solidFill>
                <a:latin typeface="Courier New"/>
                <a:ea typeface="Courier New"/>
                <a:cs typeface="Courier New"/>
                <a:sym typeface="Courier New"/>
              </a:rPr>
              <a:t>cursor</a:t>
            </a:r>
            <a:r>
              <a:rPr lang="en" sz="1200">
                <a:solidFill>
                  <a:schemeClr val="dk1"/>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valSize</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2 </a:t>
            </a:r>
            <a:r>
              <a:rPr lang="en" sz="1200">
                <a:solidFill>
                  <a:schemeClr val="dk1"/>
                </a:solidFill>
                <a:latin typeface="Courier New"/>
                <a:ea typeface="Courier New"/>
                <a:cs typeface="Courier New"/>
                <a:sym typeface="Courier New"/>
              </a:rPr>
              <a:t>&amp;&amp;</a:t>
            </a:r>
            <a:r>
              <a:rPr lang="en" sz="1200">
                <a:solidFill>
                  <a:srgbClr val="FF0000"/>
                </a:solidFill>
                <a:latin typeface="Courier New"/>
                <a:ea typeface="Courier New"/>
                <a:cs typeface="Courier New"/>
                <a:sym typeface="Courier New"/>
              </a:rPr>
              <a:t> pixel</a:t>
            </a:r>
            <a:r>
              <a:rPr lang="en" sz="1200">
                <a:solidFill>
                  <a:schemeClr val="dk1"/>
                </a:solidFill>
                <a:latin typeface="Courier New"/>
                <a:ea typeface="Courier New"/>
                <a:cs typeface="Courier New"/>
                <a:sym typeface="Courier New"/>
              </a:rPr>
              <a:t> &lt; </a:t>
            </a:r>
            <a:r>
              <a:rPr lang="en" sz="1200">
                <a:solidFill>
                  <a:srgbClr val="FF0000"/>
                </a:solidFill>
                <a:latin typeface="Courier New"/>
                <a:ea typeface="Courier New"/>
                <a:cs typeface="Courier New"/>
                <a:sym typeface="Courier New"/>
              </a:rPr>
              <a:t>cursor</a:t>
            </a:r>
            <a:r>
              <a:rPr lang="en" sz="1200">
                <a:solidFill>
                  <a:schemeClr val="dk1"/>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valSize</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2</a:t>
            </a:r>
            <a:r>
              <a:rPr lang="en" sz="1200">
                <a:solidFill>
                  <a:schemeClr val="dk1"/>
                </a:solidFill>
                <a:latin typeface="Courier New"/>
                <a:ea typeface="Courier New"/>
                <a:cs typeface="Courier New"/>
                <a:sym typeface="Courier New"/>
              </a:rPr>
              <a:t> ) {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setPixelColor</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pixel</a:t>
            </a: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Wheel</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valColor</a:t>
            </a:r>
            <a:r>
              <a:rPr lang="en" sz="1200">
                <a:solidFill>
                  <a:schemeClr val="dk1"/>
                </a:solidFill>
                <a:latin typeface="Courier New"/>
                <a:ea typeface="Courier New"/>
                <a:cs typeface="Courier New"/>
                <a:sym typeface="Courier New"/>
              </a:rPr>
              <a:t> )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 </a:t>
            </a:r>
            <a:br>
              <a:rPr lang="en" sz="1200">
                <a:solidFill>
                  <a:srgbClr val="00FF00"/>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show</a:t>
            </a:r>
            <a:r>
              <a:rPr lang="en" sz="1200">
                <a:solidFill>
                  <a:schemeClr val="dk1"/>
                </a:solidFill>
                <a:latin typeface="Courier New"/>
                <a:ea typeface="Courier New"/>
                <a:cs typeface="Courier New"/>
                <a:sym typeface="Courier New"/>
              </a:rPr>
              <a:t>(); </a:t>
            </a:r>
            <a:r>
              <a:rPr lang="en" sz="1200">
                <a:solidFill>
                  <a:srgbClr val="00FF00"/>
                </a:solidFill>
                <a:latin typeface="Courier New"/>
                <a:ea typeface="Courier New"/>
                <a:cs typeface="Courier New"/>
                <a:sym typeface="Courier New"/>
              </a:rPr>
              <a:t>// This sends the updated pixel color to the hardware.</a:t>
            </a:r>
            <a:br>
              <a:rPr lang="en" sz="1200">
                <a:solidFill>
                  <a:srgbClr val="00FF00"/>
                </a:solidFill>
                <a:latin typeface="Courier New"/>
                <a:ea typeface="Courier New"/>
                <a:cs typeface="Courier New"/>
                <a:sym typeface="Courier New"/>
              </a:rPr>
            </a:br>
            <a:r>
              <a:rPr lang="en" sz="1200">
                <a:solidFill>
                  <a:srgbClr val="00FF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cursor</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 </a:t>
            </a:r>
            <a:br>
              <a:rPr lang="en" sz="1200">
                <a:solidFill>
                  <a:srgbClr val="FF0000"/>
                </a:solidFill>
                <a:latin typeface="Courier New"/>
                <a:ea typeface="Courier New"/>
                <a:cs typeface="Courier New"/>
                <a:sym typeface="Courier New"/>
              </a:rPr>
            </a:br>
            <a:r>
              <a:rPr lang="en" sz="1200">
                <a:solidFill>
                  <a:srgbClr val="FF0000"/>
                </a:solidFill>
                <a:latin typeface="Courier New"/>
                <a:ea typeface="Courier New"/>
                <a:cs typeface="Courier New"/>
                <a:sym typeface="Courier New"/>
              </a:rPr>
              <a:t>  </a:t>
            </a:r>
            <a:r>
              <a:rPr lang="en" sz="1200">
                <a:solidFill>
                  <a:schemeClr val="dk1"/>
                </a:solidFill>
                <a:latin typeface="Courier New"/>
                <a:ea typeface="Courier New"/>
                <a:cs typeface="Courier New"/>
                <a:sym typeface="Courier New"/>
              </a:rPr>
              <a:t>if( </a:t>
            </a:r>
            <a:r>
              <a:rPr lang="en" sz="1200">
                <a:solidFill>
                  <a:srgbClr val="FF0000"/>
                </a:solidFill>
                <a:latin typeface="Courier New"/>
                <a:ea typeface="Courier New"/>
                <a:cs typeface="Courier New"/>
                <a:sym typeface="Courier New"/>
              </a:rPr>
              <a:t>cursor </a:t>
            </a:r>
            <a:r>
              <a:rPr lang="en" sz="1200">
                <a:solidFill>
                  <a:schemeClr val="dk1"/>
                </a:solidFill>
                <a:latin typeface="Courier New"/>
                <a:ea typeface="Courier New"/>
                <a:cs typeface="Courier New"/>
                <a:sym typeface="Courier New"/>
              </a:rPr>
              <a:t>&gt;</a:t>
            </a:r>
            <a:r>
              <a:rPr lang="en" sz="1200">
                <a:solidFill>
                  <a:srgbClr val="FF0000"/>
                </a:solidFill>
                <a:latin typeface="Courier New"/>
                <a:ea typeface="Courier New"/>
                <a:cs typeface="Courier New"/>
                <a:sym typeface="Courier New"/>
              </a:rPr>
              <a:t> strip</a:t>
            </a:r>
            <a:r>
              <a:rPr lang="en" sz="1200">
                <a:solidFill>
                  <a:schemeClr val="dk1"/>
                </a:solidFill>
                <a:latin typeface="Courier New"/>
                <a:ea typeface="Courier New"/>
                <a:cs typeface="Courier New"/>
                <a:sym typeface="Courier New"/>
              </a:rPr>
              <a:t>.</a:t>
            </a:r>
            <a:r>
              <a:rPr lang="en" sz="1200">
                <a:solidFill>
                  <a:srgbClr val="FF9900"/>
                </a:solidFill>
                <a:latin typeface="Courier New"/>
                <a:ea typeface="Courier New"/>
                <a:cs typeface="Courier New"/>
                <a:sym typeface="Courier New"/>
              </a:rPr>
              <a:t>numPixels</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cursor </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0</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9900"/>
                </a:solidFill>
                <a:latin typeface="Courier New"/>
                <a:ea typeface="Courier New"/>
                <a:cs typeface="Courier New"/>
                <a:sym typeface="Courier New"/>
              </a:rPr>
              <a:t>delay</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valSpeed</a:t>
            </a: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a:p>
            <a:pPr lvl="0" rtl="0">
              <a:spcBef>
                <a:spcPts val="0"/>
              </a:spcBef>
              <a:buNone/>
            </a:pPr>
            <a:r>
              <a:t/>
            </a:r>
            <a:endParaRPr sz="1200">
              <a:solidFill>
                <a:srgbClr val="00FFFF"/>
              </a:solidFill>
              <a:latin typeface="Courier New"/>
              <a:ea typeface="Courier New"/>
              <a:cs typeface="Courier New"/>
              <a:sym typeface="Courier New"/>
            </a:endParaRPr>
          </a:p>
        </p:txBody>
      </p:sp>
      <p:sp>
        <p:nvSpPr>
          <p:cNvPr id="572" name="Shape 572"/>
          <p:cNvSpPr txBox="1"/>
          <p:nvPr>
            <p:ph idx="2" type="title"/>
          </p:nvPr>
        </p:nvSpPr>
        <p:spPr>
          <a:xfrm>
            <a:off x="7859050" y="4409900"/>
            <a:ext cx="973200" cy="572699"/>
          </a:xfrm>
          <a:prstGeom prst="rect">
            <a:avLst/>
          </a:prstGeom>
        </p:spPr>
        <p:txBody>
          <a:bodyPr anchorCtr="0" anchor="t" bIns="91425" lIns="91425" rIns="91425" tIns="91425">
            <a:noAutofit/>
          </a:bodyPr>
          <a:lstStyle/>
          <a:p>
            <a:pPr lvl="0" rtl="0" algn="r">
              <a:spcBef>
                <a:spcPts val="0"/>
              </a:spcBef>
              <a:buNone/>
            </a:pPr>
            <a:r>
              <a:rPr lang="en" sz="3600">
                <a:solidFill>
                  <a:srgbClr val="FF0000"/>
                </a:solidFill>
              </a:rPr>
              <a:t>4/4</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txBox="1"/>
          <p:nvPr>
            <p:ph type="title"/>
          </p:nvPr>
        </p:nvSpPr>
        <p:spPr>
          <a:xfrm>
            <a:off x="311700" y="445025"/>
            <a:ext cx="8553900" cy="755100"/>
          </a:xfrm>
          <a:prstGeom prst="rect">
            <a:avLst/>
          </a:prstGeom>
        </p:spPr>
        <p:txBody>
          <a:bodyPr anchorCtr="0" anchor="t" bIns="91425" lIns="91425" rIns="91425" tIns="91425">
            <a:noAutofit/>
          </a:bodyPr>
          <a:lstStyle/>
          <a:p>
            <a:pPr lvl="0" rtl="0">
              <a:spcBef>
                <a:spcPts val="0"/>
              </a:spcBef>
              <a:buNone/>
            </a:pPr>
            <a:r>
              <a:rPr lang="en" sz="4800">
                <a:solidFill>
                  <a:srgbClr val="FF0000"/>
                </a:solidFill>
              </a:rPr>
              <a:t>Load the Blink sketch</a:t>
            </a:r>
          </a:p>
        </p:txBody>
      </p:sp>
      <p:sp>
        <p:nvSpPr>
          <p:cNvPr id="111" name="Shape 111"/>
          <p:cNvSpPr txBox="1"/>
          <p:nvPr>
            <p:ph idx="1" type="body"/>
          </p:nvPr>
        </p:nvSpPr>
        <p:spPr>
          <a:xfrm>
            <a:off x="3353325" y="1384400"/>
            <a:ext cx="5333399" cy="3541500"/>
          </a:xfrm>
          <a:prstGeom prst="rect">
            <a:avLst/>
          </a:prstGeom>
        </p:spPr>
        <p:txBody>
          <a:bodyPr anchorCtr="0" anchor="t" bIns="91425" lIns="91425" rIns="91425" tIns="91425">
            <a:noAutofit/>
          </a:bodyPr>
          <a:lstStyle/>
          <a:p>
            <a:pPr indent="-381000" lvl="0" marL="457200" rtl="0">
              <a:spcBef>
                <a:spcPts val="0"/>
              </a:spcBef>
              <a:buClr>
                <a:schemeClr val="dk1"/>
              </a:buClr>
              <a:buSzPct val="100000"/>
              <a:buAutoNum type="arabicPeriod"/>
            </a:pPr>
            <a:r>
              <a:rPr lang="en" sz="2400">
                <a:solidFill>
                  <a:schemeClr val="dk1"/>
                </a:solidFill>
              </a:rPr>
              <a:t>File ⇒ Examples ⇒ 01.Basics ⇒ Blink </a:t>
            </a:r>
          </a:p>
          <a:p>
            <a:pPr lvl="0" rtl="0">
              <a:spcBef>
                <a:spcPts val="0"/>
              </a:spcBef>
              <a:buNone/>
            </a:pPr>
            <a:r>
              <a:rPr lang="en" sz="2400">
                <a:solidFill>
                  <a:schemeClr val="dk1"/>
                </a:solidFill>
              </a:rPr>
              <a:t>There are many other example sketches that you can load from the example folder. </a:t>
            </a:r>
          </a:p>
        </p:txBody>
      </p:sp>
      <p:pic>
        <p:nvPicPr>
          <p:cNvPr id="112" name="Shape 112"/>
          <p:cNvPicPr preferRelativeResize="0"/>
          <p:nvPr/>
        </p:nvPicPr>
        <p:blipFill>
          <a:blip r:embed="rId3">
            <a:alphaModFix/>
          </a:blip>
          <a:stretch>
            <a:fillRect/>
          </a:stretch>
        </p:blipFill>
        <p:spPr>
          <a:xfrm>
            <a:off x="311700" y="1412225"/>
            <a:ext cx="2620575" cy="3541449"/>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